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345" r:id="rId3"/>
    <p:sldId id="382" r:id="rId4"/>
    <p:sldId id="346" r:id="rId5"/>
    <p:sldId id="362" r:id="rId6"/>
    <p:sldId id="343" r:id="rId7"/>
    <p:sldId id="367" r:id="rId8"/>
    <p:sldId id="378" r:id="rId9"/>
    <p:sldId id="379" r:id="rId10"/>
    <p:sldId id="380" r:id="rId11"/>
    <p:sldId id="381" r:id="rId12"/>
    <p:sldId id="344" r:id="rId13"/>
    <p:sldId id="363" r:id="rId14"/>
    <p:sldId id="377" r:id="rId15"/>
    <p:sldId id="364" r:id="rId16"/>
    <p:sldId id="347" r:id="rId17"/>
    <p:sldId id="348" r:id="rId18"/>
    <p:sldId id="376" r:id="rId19"/>
    <p:sldId id="354" r:id="rId20"/>
    <p:sldId id="350" r:id="rId21"/>
    <p:sldId id="349" r:id="rId22"/>
    <p:sldId id="352" r:id="rId23"/>
    <p:sldId id="351" r:id="rId24"/>
    <p:sldId id="353" r:id="rId25"/>
    <p:sldId id="356" r:id="rId26"/>
    <p:sldId id="355" r:id="rId27"/>
    <p:sldId id="357" r:id="rId28"/>
    <p:sldId id="359" r:id="rId29"/>
    <p:sldId id="366" r:id="rId30"/>
    <p:sldId id="360" r:id="rId31"/>
    <p:sldId id="358" r:id="rId32"/>
    <p:sldId id="361" r:id="rId33"/>
    <p:sldId id="368" r:id="rId34"/>
    <p:sldId id="369" r:id="rId35"/>
    <p:sldId id="370" r:id="rId36"/>
    <p:sldId id="371" r:id="rId37"/>
    <p:sldId id="372" r:id="rId38"/>
    <p:sldId id="373" r:id="rId39"/>
    <p:sldId id="374" r:id="rId40"/>
    <p:sldId id="375" r:id="rId41"/>
    <p:sldId id="365" r:id="rId4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8"/>
    <p:restoredTop sz="93089"/>
  </p:normalViewPr>
  <p:slideViewPr>
    <p:cSldViewPr>
      <p:cViewPr varScale="1">
        <p:scale>
          <a:sx n="106" d="100"/>
          <a:sy n="106" d="100"/>
        </p:scale>
        <p:origin x="126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A66CC0-2649-4CB3-AEF4-64DCD21694C7}" type="doc">
      <dgm:prSet loTypeId="urn:microsoft.com/office/officeart/2005/8/layout/matrix1" loCatId="matrix" qsTypeId="urn:microsoft.com/office/officeart/2005/8/quickstyle/simple3" qsCatId="simple" csTypeId="urn:microsoft.com/office/officeart/2005/8/colors/colorful2" csCatId="colorful" phldr="1"/>
      <dgm:spPr/>
      <dgm:t>
        <a:bodyPr/>
        <a:lstStyle/>
        <a:p>
          <a:endParaRPr lang="es-ES"/>
        </a:p>
      </dgm:t>
    </dgm:pt>
    <dgm:pt modelId="{8CE9CB1B-3A79-40F7-86AA-4DDC51E5CF68}">
      <dgm:prSet phldrT="[Texto]"/>
      <dgm:spPr/>
      <dgm:t>
        <a:bodyPr/>
        <a:lstStyle/>
        <a:p>
          <a:r>
            <a:rPr lang="es-ES" dirty="0"/>
            <a:t>Resolver Problemas</a:t>
          </a:r>
        </a:p>
      </dgm:t>
    </dgm:pt>
    <dgm:pt modelId="{162D9233-4CFF-4204-9737-875C2A409564}" type="parTrans" cxnId="{BE4EC2E5-3383-464E-B43E-3E17181B2034}">
      <dgm:prSet/>
      <dgm:spPr/>
      <dgm:t>
        <a:bodyPr/>
        <a:lstStyle/>
        <a:p>
          <a:endParaRPr lang="es-ES"/>
        </a:p>
      </dgm:t>
    </dgm:pt>
    <dgm:pt modelId="{8629E838-77C3-4E30-A905-9615CFF16C21}" type="sibTrans" cxnId="{BE4EC2E5-3383-464E-B43E-3E17181B2034}">
      <dgm:prSet/>
      <dgm:spPr/>
      <dgm:t>
        <a:bodyPr/>
        <a:lstStyle/>
        <a:p>
          <a:endParaRPr lang="es-ES"/>
        </a:p>
      </dgm:t>
    </dgm:pt>
    <dgm:pt modelId="{51CDABB6-9B87-48DC-8045-4ED0AD25A0BB}">
      <dgm:prSet phldrT="[Texto]" phldr="1"/>
      <dgm:spPr/>
      <dgm:t>
        <a:bodyPr/>
        <a:lstStyle/>
        <a:p>
          <a:endParaRPr lang="es-ES"/>
        </a:p>
      </dgm:t>
    </dgm:pt>
    <dgm:pt modelId="{FAB57DB8-02B1-44D7-842F-0F40DC0DF199}" type="parTrans" cxnId="{6102A0D0-BB1E-401D-8625-E83D67BB91E0}">
      <dgm:prSet/>
      <dgm:spPr/>
      <dgm:t>
        <a:bodyPr/>
        <a:lstStyle/>
        <a:p>
          <a:endParaRPr lang="es-ES"/>
        </a:p>
      </dgm:t>
    </dgm:pt>
    <dgm:pt modelId="{06B07803-377E-403C-98EB-F2C1486A8251}" type="sibTrans" cxnId="{6102A0D0-BB1E-401D-8625-E83D67BB91E0}">
      <dgm:prSet/>
      <dgm:spPr/>
      <dgm:t>
        <a:bodyPr/>
        <a:lstStyle/>
        <a:p>
          <a:endParaRPr lang="es-ES"/>
        </a:p>
      </dgm:t>
    </dgm:pt>
    <dgm:pt modelId="{430CC66D-0056-4DD0-91A2-9E8D63AE0DE6}">
      <dgm:prSet phldrT="[Texto]" phldr="1"/>
      <dgm:spPr/>
      <dgm:t>
        <a:bodyPr/>
        <a:lstStyle/>
        <a:p>
          <a:endParaRPr lang="es-ES"/>
        </a:p>
      </dgm:t>
    </dgm:pt>
    <dgm:pt modelId="{B0740ED2-20FD-41AD-9456-D87832601366}" type="parTrans" cxnId="{A34EF395-D23B-4643-8EF6-80D7644CEF65}">
      <dgm:prSet/>
      <dgm:spPr/>
      <dgm:t>
        <a:bodyPr/>
        <a:lstStyle/>
        <a:p>
          <a:endParaRPr lang="es-ES"/>
        </a:p>
      </dgm:t>
    </dgm:pt>
    <dgm:pt modelId="{A08CC354-8C6B-4A88-894B-AA650D9D4DA3}" type="sibTrans" cxnId="{A34EF395-D23B-4643-8EF6-80D7644CEF65}">
      <dgm:prSet/>
      <dgm:spPr/>
      <dgm:t>
        <a:bodyPr/>
        <a:lstStyle/>
        <a:p>
          <a:endParaRPr lang="es-ES"/>
        </a:p>
      </dgm:t>
    </dgm:pt>
    <dgm:pt modelId="{86B787E4-9327-4C75-A38C-EC7BEAAFA30E}">
      <dgm:prSet/>
      <dgm:spPr/>
      <dgm:t>
        <a:bodyPr/>
        <a:lstStyle/>
        <a:p>
          <a:r>
            <a:rPr lang="es-ES" dirty="0"/>
            <a:t>FASE I: Leer e interpretar el enunciado</a:t>
          </a:r>
        </a:p>
      </dgm:t>
    </dgm:pt>
    <dgm:pt modelId="{9EAFECEE-CC4A-4CBA-9943-AF146325F52B}" type="parTrans" cxnId="{8D046615-91BB-4E38-9BA4-D375DCD71BDA}">
      <dgm:prSet/>
      <dgm:spPr/>
      <dgm:t>
        <a:bodyPr/>
        <a:lstStyle/>
        <a:p>
          <a:endParaRPr lang="es-ES"/>
        </a:p>
      </dgm:t>
    </dgm:pt>
    <dgm:pt modelId="{49ACA8B2-B12D-4F60-B892-367C74A8C522}" type="sibTrans" cxnId="{8D046615-91BB-4E38-9BA4-D375DCD71BDA}">
      <dgm:prSet/>
      <dgm:spPr/>
      <dgm:t>
        <a:bodyPr/>
        <a:lstStyle/>
        <a:p>
          <a:endParaRPr lang="es-ES"/>
        </a:p>
      </dgm:t>
    </dgm:pt>
    <dgm:pt modelId="{4B04817E-0B72-4524-B460-DC73CD194DB3}">
      <dgm:prSet/>
      <dgm:spPr/>
      <dgm:t>
        <a:bodyPr/>
        <a:lstStyle/>
        <a:p>
          <a:r>
            <a:rPr lang="es-ES" dirty="0"/>
            <a:t>FASE II: Seleccionar los datos </a:t>
          </a:r>
        </a:p>
      </dgm:t>
    </dgm:pt>
    <dgm:pt modelId="{477D85F8-28E9-4A6B-B3B0-F4C1AE404C95}" type="parTrans" cxnId="{F044027E-A6FF-4FAB-90B0-6F385B57A2D3}">
      <dgm:prSet/>
      <dgm:spPr/>
      <dgm:t>
        <a:bodyPr/>
        <a:lstStyle/>
        <a:p>
          <a:endParaRPr lang="es-ES"/>
        </a:p>
      </dgm:t>
    </dgm:pt>
    <dgm:pt modelId="{9F1E5750-63BC-46DB-AE34-9227669BF1A6}" type="sibTrans" cxnId="{F044027E-A6FF-4FAB-90B0-6F385B57A2D3}">
      <dgm:prSet/>
      <dgm:spPr/>
      <dgm:t>
        <a:bodyPr/>
        <a:lstStyle/>
        <a:p>
          <a:endParaRPr lang="es-ES"/>
        </a:p>
      </dgm:t>
    </dgm:pt>
    <dgm:pt modelId="{765451B3-F718-4A99-B7CA-8DCDB3D33A70}">
      <dgm:prSet/>
      <dgm:spPr/>
      <dgm:t>
        <a:bodyPr/>
        <a:lstStyle/>
        <a:p>
          <a:r>
            <a:rPr lang="es-ES" dirty="0"/>
            <a:t>FASE III: Elaborar un esquema</a:t>
          </a:r>
        </a:p>
      </dgm:t>
    </dgm:pt>
    <dgm:pt modelId="{0FAD5DAF-6E24-4334-9080-526DFE694734}" type="parTrans" cxnId="{11E988C5-514E-4335-9BBB-B9C866F2A5BE}">
      <dgm:prSet/>
      <dgm:spPr/>
      <dgm:t>
        <a:bodyPr/>
        <a:lstStyle/>
        <a:p>
          <a:endParaRPr lang="es-ES"/>
        </a:p>
      </dgm:t>
    </dgm:pt>
    <dgm:pt modelId="{3370E5E9-64DB-4B43-BE97-F6E2FFFA4A39}" type="sibTrans" cxnId="{11E988C5-514E-4335-9BBB-B9C866F2A5BE}">
      <dgm:prSet/>
      <dgm:spPr/>
      <dgm:t>
        <a:bodyPr/>
        <a:lstStyle/>
        <a:p>
          <a:endParaRPr lang="es-ES"/>
        </a:p>
      </dgm:t>
    </dgm:pt>
    <dgm:pt modelId="{B5D16CDA-566B-42C8-86F1-73DBD5FC4695}">
      <dgm:prSet/>
      <dgm:spPr/>
      <dgm:t>
        <a:bodyPr/>
        <a:lstStyle/>
        <a:p>
          <a:r>
            <a:rPr lang="es-ES" dirty="0"/>
            <a:t>FASE IV: Analizar el resultado</a:t>
          </a:r>
        </a:p>
      </dgm:t>
    </dgm:pt>
    <dgm:pt modelId="{F13C1181-3D22-46E9-91B4-5ADD22E4F706}" type="parTrans" cxnId="{57CB1CD3-C1AA-4188-968C-AB7F8121B5BD}">
      <dgm:prSet/>
      <dgm:spPr/>
      <dgm:t>
        <a:bodyPr/>
        <a:lstStyle/>
        <a:p>
          <a:endParaRPr lang="es-ES"/>
        </a:p>
      </dgm:t>
    </dgm:pt>
    <dgm:pt modelId="{0376DF76-0E8B-4928-8264-8117A4CE6B9A}" type="sibTrans" cxnId="{57CB1CD3-C1AA-4188-968C-AB7F8121B5BD}">
      <dgm:prSet/>
      <dgm:spPr/>
      <dgm:t>
        <a:bodyPr/>
        <a:lstStyle/>
        <a:p>
          <a:endParaRPr lang="es-ES"/>
        </a:p>
      </dgm:t>
    </dgm:pt>
    <dgm:pt modelId="{9EE9FD54-B87D-4955-939F-F03E81677330}" type="pres">
      <dgm:prSet presAssocID="{FEA66CC0-2649-4CB3-AEF4-64DCD21694C7}" presName="diagram" presStyleCnt="0">
        <dgm:presLayoutVars>
          <dgm:chMax val="1"/>
          <dgm:dir/>
          <dgm:animLvl val="ctr"/>
          <dgm:resizeHandles val="exact"/>
        </dgm:presLayoutVars>
      </dgm:prSet>
      <dgm:spPr/>
    </dgm:pt>
    <dgm:pt modelId="{925A5EAB-1AF3-41E6-A2B6-46848570E049}" type="pres">
      <dgm:prSet presAssocID="{FEA66CC0-2649-4CB3-AEF4-64DCD21694C7}" presName="matrix" presStyleCnt="0"/>
      <dgm:spPr/>
    </dgm:pt>
    <dgm:pt modelId="{3186D147-9BB9-4116-970F-2D525A79CE3B}" type="pres">
      <dgm:prSet presAssocID="{FEA66CC0-2649-4CB3-AEF4-64DCD21694C7}" presName="tile1" presStyleLbl="node1" presStyleIdx="0" presStyleCnt="4"/>
      <dgm:spPr/>
    </dgm:pt>
    <dgm:pt modelId="{EE1F313F-57FD-4EA6-8E87-8EBE180EEC3D}" type="pres">
      <dgm:prSet presAssocID="{FEA66CC0-2649-4CB3-AEF4-64DCD21694C7}" presName="tile1text" presStyleLbl="node1" presStyleIdx="0" presStyleCnt="4">
        <dgm:presLayoutVars>
          <dgm:chMax val="0"/>
          <dgm:chPref val="0"/>
          <dgm:bulletEnabled val="1"/>
        </dgm:presLayoutVars>
      </dgm:prSet>
      <dgm:spPr/>
    </dgm:pt>
    <dgm:pt modelId="{AA19CAFC-86E1-4BBE-AEE9-AE1DF35B98E7}" type="pres">
      <dgm:prSet presAssocID="{FEA66CC0-2649-4CB3-AEF4-64DCD21694C7}" presName="tile2" presStyleLbl="node1" presStyleIdx="1" presStyleCnt="4"/>
      <dgm:spPr/>
    </dgm:pt>
    <dgm:pt modelId="{182F95D8-C865-4AD9-9CDA-721290009EB7}" type="pres">
      <dgm:prSet presAssocID="{FEA66CC0-2649-4CB3-AEF4-64DCD21694C7}" presName="tile2text" presStyleLbl="node1" presStyleIdx="1" presStyleCnt="4">
        <dgm:presLayoutVars>
          <dgm:chMax val="0"/>
          <dgm:chPref val="0"/>
          <dgm:bulletEnabled val="1"/>
        </dgm:presLayoutVars>
      </dgm:prSet>
      <dgm:spPr/>
    </dgm:pt>
    <dgm:pt modelId="{433A93FF-5337-4D28-9470-F22403238C3F}" type="pres">
      <dgm:prSet presAssocID="{FEA66CC0-2649-4CB3-AEF4-64DCD21694C7}" presName="tile3" presStyleLbl="node1" presStyleIdx="2" presStyleCnt="4"/>
      <dgm:spPr/>
    </dgm:pt>
    <dgm:pt modelId="{7E898609-EB6F-4A68-ADCF-F1421B0C02E6}" type="pres">
      <dgm:prSet presAssocID="{FEA66CC0-2649-4CB3-AEF4-64DCD21694C7}" presName="tile3text" presStyleLbl="node1" presStyleIdx="2" presStyleCnt="4">
        <dgm:presLayoutVars>
          <dgm:chMax val="0"/>
          <dgm:chPref val="0"/>
          <dgm:bulletEnabled val="1"/>
        </dgm:presLayoutVars>
      </dgm:prSet>
      <dgm:spPr/>
    </dgm:pt>
    <dgm:pt modelId="{FC1CC27F-F06B-4E8C-AFE1-0E503DB468D6}" type="pres">
      <dgm:prSet presAssocID="{FEA66CC0-2649-4CB3-AEF4-64DCD21694C7}" presName="tile4" presStyleLbl="node1" presStyleIdx="3" presStyleCnt="4"/>
      <dgm:spPr/>
    </dgm:pt>
    <dgm:pt modelId="{E340C78C-8A76-4647-9005-6DA9DC2B8966}" type="pres">
      <dgm:prSet presAssocID="{FEA66CC0-2649-4CB3-AEF4-64DCD21694C7}" presName="tile4text" presStyleLbl="node1" presStyleIdx="3" presStyleCnt="4">
        <dgm:presLayoutVars>
          <dgm:chMax val="0"/>
          <dgm:chPref val="0"/>
          <dgm:bulletEnabled val="1"/>
        </dgm:presLayoutVars>
      </dgm:prSet>
      <dgm:spPr/>
    </dgm:pt>
    <dgm:pt modelId="{B362169B-F984-42D0-A802-1C6E6F04B38C}" type="pres">
      <dgm:prSet presAssocID="{FEA66CC0-2649-4CB3-AEF4-64DCD21694C7}" presName="centerTile" presStyleLbl="fgShp" presStyleIdx="0" presStyleCnt="1">
        <dgm:presLayoutVars>
          <dgm:chMax val="0"/>
          <dgm:chPref val="0"/>
        </dgm:presLayoutVars>
      </dgm:prSet>
      <dgm:spPr/>
    </dgm:pt>
  </dgm:ptLst>
  <dgm:cxnLst>
    <dgm:cxn modelId="{B6F52E09-D39F-446F-BDC1-CAC431C06330}" type="presOf" srcId="{86B787E4-9327-4C75-A38C-EC7BEAAFA30E}" destId="{EE1F313F-57FD-4EA6-8E87-8EBE180EEC3D}" srcOrd="1" destOrd="0" presId="urn:microsoft.com/office/officeart/2005/8/layout/matrix1"/>
    <dgm:cxn modelId="{8D046615-91BB-4E38-9BA4-D375DCD71BDA}" srcId="{8CE9CB1B-3A79-40F7-86AA-4DDC51E5CF68}" destId="{86B787E4-9327-4C75-A38C-EC7BEAAFA30E}" srcOrd="0" destOrd="0" parTransId="{9EAFECEE-CC4A-4CBA-9943-AF146325F52B}" sibTransId="{49ACA8B2-B12D-4F60-B892-367C74A8C522}"/>
    <dgm:cxn modelId="{3CE22725-53B5-40C4-AA79-2E4C1E9F22D2}" type="presOf" srcId="{4B04817E-0B72-4524-B460-DC73CD194DB3}" destId="{AA19CAFC-86E1-4BBE-AEE9-AE1DF35B98E7}" srcOrd="0" destOrd="0" presId="urn:microsoft.com/office/officeart/2005/8/layout/matrix1"/>
    <dgm:cxn modelId="{6EE1EE41-6DDC-4BC7-8C5E-C7F1AA296408}" type="presOf" srcId="{FEA66CC0-2649-4CB3-AEF4-64DCD21694C7}" destId="{9EE9FD54-B87D-4955-939F-F03E81677330}" srcOrd="0" destOrd="0" presId="urn:microsoft.com/office/officeart/2005/8/layout/matrix1"/>
    <dgm:cxn modelId="{CFC42D64-D49D-4C59-A077-1C5177E610AF}" type="presOf" srcId="{86B787E4-9327-4C75-A38C-EC7BEAAFA30E}" destId="{3186D147-9BB9-4116-970F-2D525A79CE3B}" srcOrd="0" destOrd="0" presId="urn:microsoft.com/office/officeart/2005/8/layout/matrix1"/>
    <dgm:cxn modelId="{F3D23364-FDD1-4C2A-BF2C-4EDD179DBF1B}" type="presOf" srcId="{4B04817E-0B72-4524-B460-DC73CD194DB3}" destId="{182F95D8-C865-4AD9-9CDA-721290009EB7}" srcOrd="1" destOrd="0" presId="urn:microsoft.com/office/officeart/2005/8/layout/matrix1"/>
    <dgm:cxn modelId="{F044027E-A6FF-4FAB-90B0-6F385B57A2D3}" srcId="{8CE9CB1B-3A79-40F7-86AA-4DDC51E5CF68}" destId="{4B04817E-0B72-4524-B460-DC73CD194DB3}" srcOrd="1" destOrd="0" parTransId="{477D85F8-28E9-4A6B-B3B0-F4C1AE404C95}" sibTransId="{9F1E5750-63BC-46DB-AE34-9227669BF1A6}"/>
    <dgm:cxn modelId="{BEC02C7F-0639-457E-A59C-CB8714B8ABD8}" type="presOf" srcId="{B5D16CDA-566B-42C8-86F1-73DBD5FC4695}" destId="{FC1CC27F-F06B-4E8C-AFE1-0E503DB468D6}" srcOrd="0" destOrd="0" presId="urn:microsoft.com/office/officeart/2005/8/layout/matrix1"/>
    <dgm:cxn modelId="{A34EF395-D23B-4643-8EF6-80D7644CEF65}" srcId="{FEA66CC0-2649-4CB3-AEF4-64DCD21694C7}" destId="{430CC66D-0056-4DD0-91A2-9E8D63AE0DE6}" srcOrd="2" destOrd="0" parTransId="{B0740ED2-20FD-41AD-9456-D87832601366}" sibTransId="{A08CC354-8C6B-4A88-894B-AA650D9D4DA3}"/>
    <dgm:cxn modelId="{262C21BB-503A-4521-B0D5-48DB72422EAC}" type="presOf" srcId="{B5D16CDA-566B-42C8-86F1-73DBD5FC4695}" destId="{E340C78C-8A76-4647-9005-6DA9DC2B8966}" srcOrd="1" destOrd="0" presId="urn:microsoft.com/office/officeart/2005/8/layout/matrix1"/>
    <dgm:cxn modelId="{CC642CC2-FD8C-4B80-93EE-CB8B22566CA3}" type="presOf" srcId="{8CE9CB1B-3A79-40F7-86AA-4DDC51E5CF68}" destId="{B362169B-F984-42D0-A802-1C6E6F04B38C}" srcOrd="0" destOrd="0" presId="urn:microsoft.com/office/officeart/2005/8/layout/matrix1"/>
    <dgm:cxn modelId="{11E988C5-514E-4335-9BBB-B9C866F2A5BE}" srcId="{8CE9CB1B-3A79-40F7-86AA-4DDC51E5CF68}" destId="{765451B3-F718-4A99-B7CA-8DCDB3D33A70}" srcOrd="2" destOrd="0" parTransId="{0FAD5DAF-6E24-4334-9080-526DFE694734}" sibTransId="{3370E5E9-64DB-4B43-BE97-F6E2FFFA4A39}"/>
    <dgm:cxn modelId="{6102A0D0-BB1E-401D-8625-E83D67BB91E0}" srcId="{FEA66CC0-2649-4CB3-AEF4-64DCD21694C7}" destId="{51CDABB6-9B87-48DC-8045-4ED0AD25A0BB}" srcOrd="1" destOrd="0" parTransId="{FAB57DB8-02B1-44D7-842F-0F40DC0DF199}" sibTransId="{06B07803-377E-403C-98EB-F2C1486A8251}"/>
    <dgm:cxn modelId="{57CB1CD3-C1AA-4188-968C-AB7F8121B5BD}" srcId="{8CE9CB1B-3A79-40F7-86AA-4DDC51E5CF68}" destId="{B5D16CDA-566B-42C8-86F1-73DBD5FC4695}" srcOrd="3" destOrd="0" parTransId="{F13C1181-3D22-46E9-91B4-5ADD22E4F706}" sibTransId="{0376DF76-0E8B-4928-8264-8117A4CE6B9A}"/>
    <dgm:cxn modelId="{19EDE1E4-F189-4E7B-A8D4-9DDAA19DC5C8}" type="presOf" srcId="{765451B3-F718-4A99-B7CA-8DCDB3D33A70}" destId="{433A93FF-5337-4D28-9470-F22403238C3F}" srcOrd="0" destOrd="0" presId="urn:microsoft.com/office/officeart/2005/8/layout/matrix1"/>
    <dgm:cxn modelId="{BE4EC2E5-3383-464E-B43E-3E17181B2034}" srcId="{FEA66CC0-2649-4CB3-AEF4-64DCD21694C7}" destId="{8CE9CB1B-3A79-40F7-86AA-4DDC51E5CF68}" srcOrd="0" destOrd="0" parTransId="{162D9233-4CFF-4204-9737-875C2A409564}" sibTransId="{8629E838-77C3-4E30-A905-9615CFF16C21}"/>
    <dgm:cxn modelId="{003C1EFC-3191-490C-8B9B-20855F31F00E}" type="presOf" srcId="{765451B3-F718-4A99-B7CA-8DCDB3D33A70}" destId="{7E898609-EB6F-4A68-ADCF-F1421B0C02E6}" srcOrd="1" destOrd="0" presId="urn:microsoft.com/office/officeart/2005/8/layout/matrix1"/>
    <dgm:cxn modelId="{9EDD878D-24F5-4215-8B6E-7210E2C9FB94}" type="presParOf" srcId="{9EE9FD54-B87D-4955-939F-F03E81677330}" destId="{925A5EAB-1AF3-41E6-A2B6-46848570E049}" srcOrd="0" destOrd="0" presId="urn:microsoft.com/office/officeart/2005/8/layout/matrix1"/>
    <dgm:cxn modelId="{5FA511EA-1309-451A-BBEC-1539A096529D}" type="presParOf" srcId="{925A5EAB-1AF3-41E6-A2B6-46848570E049}" destId="{3186D147-9BB9-4116-970F-2D525A79CE3B}" srcOrd="0" destOrd="0" presId="urn:microsoft.com/office/officeart/2005/8/layout/matrix1"/>
    <dgm:cxn modelId="{7AB39B39-664E-42F6-9FCA-B82F9AEEC202}" type="presParOf" srcId="{925A5EAB-1AF3-41E6-A2B6-46848570E049}" destId="{EE1F313F-57FD-4EA6-8E87-8EBE180EEC3D}" srcOrd="1" destOrd="0" presId="urn:microsoft.com/office/officeart/2005/8/layout/matrix1"/>
    <dgm:cxn modelId="{1572F83B-3CB3-4717-8758-6DDF4D888991}" type="presParOf" srcId="{925A5EAB-1AF3-41E6-A2B6-46848570E049}" destId="{AA19CAFC-86E1-4BBE-AEE9-AE1DF35B98E7}" srcOrd="2" destOrd="0" presId="urn:microsoft.com/office/officeart/2005/8/layout/matrix1"/>
    <dgm:cxn modelId="{B5C7927F-7E51-4750-B3B1-8C2587A16324}" type="presParOf" srcId="{925A5EAB-1AF3-41E6-A2B6-46848570E049}" destId="{182F95D8-C865-4AD9-9CDA-721290009EB7}" srcOrd="3" destOrd="0" presId="urn:microsoft.com/office/officeart/2005/8/layout/matrix1"/>
    <dgm:cxn modelId="{DBEFFD9D-258D-4AFB-920D-25E4416503D1}" type="presParOf" srcId="{925A5EAB-1AF3-41E6-A2B6-46848570E049}" destId="{433A93FF-5337-4D28-9470-F22403238C3F}" srcOrd="4" destOrd="0" presId="urn:microsoft.com/office/officeart/2005/8/layout/matrix1"/>
    <dgm:cxn modelId="{EA2331AD-6AC0-4033-A1D5-9D0C3C5B5CCF}" type="presParOf" srcId="{925A5EAB-1AF3-41E6-A2B6-46848570E049}" destId="{7E898609-EB6F-4A68-ADCF-F1421B0C02E6}" srcOrd="5" destOrd="0" presId="urn:microsoft.com/office/officeart/2005/8/layout/matrix1"/>
    <dgm:cxn modelId="{B5DD8BCE-380D-4890-9234-DBBC4586256D}" type="presParOf" srcId="{925A5EAB-1AF3-41E6-A2B6-46848570E049}" destId="{FC1CC27F-F06B-4E8C-AFE1-0E503DB468D6}" srcOrd="6" destOrd="0" presId="urn:microsoft.com/office/officeart/2005/8/layout/matrix1"/>
    <dgm:cxn modelId="{D939F7BA-52A4-4E8E-8CEF-8D03A2896CB1}" type="presParOf" srcId="{925A5EAB-1AF3-41E6-A2B6-46848570E049}" destId="{E340C78C-8A76-4647-9005-6DA9DC2B8966}" srcOrd="7" destOrd="0" presId="urn:microsoft.com/office/officeart/2005/8/layout/matrix1"/>
    <dgm:cxn modelId="{DA506708-0C9A-4665-AF52-5A41949BEE95}" type="presParOf" srcId="{9EE9FD54-B87D-4955-939F-F03E81677330}" destId="{B362169B-F984-42D0-A802-1C6E6F04B38C}"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6D147-9BB9-4116-970F-2D525A79CE3B}">
      <dsp:nvSpPr>
        <dsp:cNvPr id="0" name=""/>
        <dsp:cNvSpPr/>
      </dsp:nvSpPr>
      <dsp:spPr>
        <a:xfrm rot="16200000">
          <a:off x="688592" y="-688592"/>
          <a:ext cx="2439239" cy="3816424"/>
        </a:xfrm>
        <a:prstGeom prst="round1Rect">
          <a:avLst/>
        </a:prstGeom>
        <a:gradFill rotWithShape="0">
          <a:gsLst>
            <a:gs pos="0">
              <a:schemeClr val="accent2">
                <a:hueOff val="0"/>
                <a:satOff val="0"/>
                <a:lumOff val="0"/>
                <a:alphaOff val="0"/>
                <a:tint val="65000"/>
                <a:satMod val="270000"/>
              </a:schemeClr>
            </a:gs>
            <a:gs pos="25000">
              <a:schemeClr val="accent2">
                <a:hueOff val="0"/>
                <a:satOff val="0"/>
                <a:lumOff val="0"/>
                <a:alphaOff val="0"/>
                <a:tint val="60000"/>
                <a:satMod val="300000"/>
              </a:schemeClr>
            </a:gs>
            <a:gs pos="100000">
              <a:schemeClr val="accent2">
                <a:hueOff val="0"/>
                <a:satOff val="0"/>
                <a:lumOff val="0"/>
                <a:alphaOff val="0"/>
                <a:tint val="29000"/>
                <a:satMod val="400000"/>
              </a:schemeClr>
            </a:gs>
          </a:gsLst>
          <a:lin ang="16200000" scaled="1"/>
        </a:gradFill>
        <a:ln>
          <a:noFill/>
        </a:ln>
        <a:effectLst>
          <a:outerShdw blurRad="65500" dist="381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ES" sz="2900" kern="1200" dirty="0"/>
            <a:t>FASE I: Leer e interpretar el enunciado</a:t>
          </a:r>
        </a:p>
      </dsp:txBody>
      <dsp:txXfrm rot="5400000">
        <a:off x="0" y="0"/>
        <a:ext cx="3816424" cy="1829429"/>
      </dsp:txXfrm>
    </dsp:sp>
    <dsp:sp modelId="{AA19CAFC-86E1-4BBE-AEE9-AE1DF35B98E7}">
      <dsp:nvSpPr>
        <dsp:cNvPr id="0" name=""/>
        <dsp:cNvSpPr/>
      </dsp:nvSpPr>
      <dsp:spPr>
        <a:xfrm>
          <a:off x="3816424" y="0"/>
          <a:ext cx="3816424" cy="2439239"/>
        </a:xfrm>
        <a:prstGeom prst="round1Rect">
          <a:avLst/>
        </a:prstGeom>
        <a:gradFill rotWithShape="0">
          <a:gsLst>
            <a:gs pos="0">
              <a:schemeClr val="accent2">
                <a:hueOff val="6336281"/>
                <a:satOff val="-12229"/>
                <a:lumOff val="-1570"/>
                <a:alphaOff val="0"/>
                <a:tint val="65000"/>
                <a:satMod val="270000"/>
              </a:schemeClr>
            </a:gs>
            <a:gs pos="25000">
              <a:schemeClr val="accent2">
                <a:hueOff val="6336281"/>
                <a:satOff val="-12229"/>
                <a:lumOff val="-1570"/>
                <a:alphaOff val="0"/>
                <a:tint val="60000"/>
                <a:satMod val="300000"/>
              </a:schemeClr>
            </a:gs>
            <a:gs pos="100000">
              <a:schemeClr val="accent2">
                <a:hueOff val="6336281"/>
                <a:satOff val="-12229"/>
                <a:lumOff val="-1570"/>
                <a:alphaOff val="0"/>
                <a:tint val="29000"/>
                <a:satMod val="400000"/>
              </a:schemeClr>
            </a:gs>
          </a:gsLst>
          <a:lin ang="16200000" scaled="1"/>
        </a:gradFill>
        <a:ln>
          <a:noFill/>
        </a:ln>
        <a:effectLst>
          <a:outerShdw blurRad="65500" dist="381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ES" sz="2900" kern="1200" dirty="0"/>
            <a:t>FASE II: Seleccionar los datos </a:t>
          </a:r>
        </a:p>
      </dsp:txBody>
      <dsp:txXfrm>
        <a:off x="3816424" y="0"/>
        <a:ext cx="3816424" cy="1829429"/>
      </dsp:txXfrm>
    </dsp:sp>
    <dsp:sp modelId="{433A93FF-5337-4D28-9470-F22403238C3F}">
      <dsp:nvSpPr>
        <dsp:cNvPr id="0" name=""/>
        <dsp:cNvSpPr/>
      </dsp:nvSpPr>
      <dsp:spPr>
        <a:xfrm rot="10800000">
          <a:off x="0" y="2439239"/>
          <a:ext cx="3816424" cy="2439239"/>
        </a:xfrm>
        <a:prstGeom prst="round1Rect">
          <a:avLst/>
        </a:prstGeom>
        <a:gradFill rotWithShape="0">
          <a:gsLst>
            <a:gs pos="0">
              <a:schemeClr val="accent2">
                <a:hueOff val="12672563"/>
                <a:satOff val="-24457"/>
                <a:lumOff val="-3140"/>
                <a:alphaOff val="0"/>
                <a:tint val="65000"/>
                <a:satMod val="270000"/>
              </a:schemeClr>
            </a:gs>
            <a:gs pos="25000">
              <a:schemeClr val="accent2">
                <a:hueOff val="12672563"/>
                <a:satOff val="-24457"/>
                <a:lumOff val="-3140"/>
                <a:alphaOff val="0"/>
                <a:tint val="60000"/>
                <a:satMod val="300000"/>
              </a:schemeClr>
            </a:gs>
            <a:gs pos="100000">
              <a:schemeClr val="accent2">
                <a:hueOff val="12672563"/>
                <a:satOff val="-24457"/>
                <a:lumOff val="-3140"/>
                <a:alphaOff val="0"/>
                <a:tint val="29000"/>
                <a:satMod val="400000"/>
              </a:schemeClr>
            </a:gs>
          </a:gsLst>
          <a:lin ang="16200000" scaled="1"/>
        </a:gradFill>
        <a:ln>
          <a:noFill/>
        </a:ln>
        <a:effectLst>
          <a:outerShdw blurRad="65500" dist="381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ES" sz="2900" kern="1200" dirty="0"/>
            <a:t>FASE III: Elaborar un esquema</a:t>
          </a:r>
        </a:p>
      </dsp:txBody>
      <dsp:txXfrm rot="10800000">
        <a:off x="0" y="3049048"/>
        <a:ext cx="3816424" cy="1829429"/>
      </dsp:txXfrm>
    </dsp:sp>
    <dsp:sp modelId="{FC1CC27F-F06B-4E8C-AFE1-0E503DB468D6}">
      <dsp:nvSpPr>
        <dsp:cNvPr id="0" name=""/>
        <dsp:cNvSpPr/>
      </dsp:nvSpPr>
      <dsp:spPr>
        <a:xfrm rot="5400000">
          <a:off x="4505016" y="1750646"/>
          <a:ext cx="2439239" cy="3816424"/>
        </a:xfrm>
        <a:prstGeom prst="round1Rect">
          <a:avLst/>
        </a:prstGeom>
        <a:gradFill rotWithShape="0">
          <a:gsLst>
            <a:gs pos="0">
              <a:schemeClr val="accent2">
                <a:hueOff val="19008843"/>
                <a:satOff val="-36686"/>
                <a:lumOff val="-4710"/>
                <a:alphaOff val="0"/>
                <a:tint val="65000"/>
                <a:satMod val="270000"/>
              </a:schemeClr>
            </a:gs>
            <a:gs pos="25000">
              <a:schemeClr val="accent2">
                <a:hueOff val="19008843"/>
                <a:satOff val="-36686"/>
                <a:lumOff val="-4710"/>
                <a:alphaOff val="0"/>
                <a:tint val="60000"/>
                <a:satMod val="300000"/>
              </a:schemeClr>
            </a:gs>
            <a:gs pos="100000">
              <a:schemeClr val="accent2">
                <a:hueOff val="19008843"/>
                <a:satOff val="-36686"/>
                <a:lumOff val="-4710"/>
                <a:alphaOff val="0"/>
                <a:tint val="29000"/>
                <a:satMod val="400000"/>
              </a:schemeClr>
            </a:gs>
          </a:gsLst>
          <a:lin ang="16200000" scaled="1"/>
        </a:gradFill>
        <a:ln>
          <a:noFill/>
        </a:ln>
        <a:effectLst>
          <a:outerShdw blurRad="65500" dist="381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s-ES" sz="2900" kern="1200" dirty="0"/>
            <a:t>FASE IV: Analizar el resultado</a:t>
          </a:r>
        </a:p>
      </dsp:txBody>
      <dsp:txXfrm rot="-5400000">
        <a:off x="3816424" y="3049048"/>
        <a:ext cx="3816424" cy="1829429"/>
      </dsp:txXfrm>
    </dsp:sp>
    <dsp:sp modelId="{B362169B-F984-42D0-A802-1C6E6F04B38C}">
      <dsp:nvSpPr>
        <dsp:cNvPr id="0" name=""/>
        <dsp:cNvSpPr/>
      </dsp:nvSpPr>
      <dsp:spPr>
        <a:xfrm>
          <a:off x="2671496" y="1829429"/>
          <a:ext cx="2289854" cy="1219619"/>
        </a:xfrm>
        <a:prstGeom prst="roundRect">
          <a:avLst/>
        </a:prstGeom>
        <a:gradFill rotWithShape="0">
          <a:gsLst>
            <a:gs pos="0">
              <a:schemeClr val="accent2">
                <a:tint val="40000"/>
                <a:hueOff val="0"/>
                <a:satOff val="0"/>
                <a:lumOff val="0"/>
                <a:alphaOff val="0"/>
                <a:tint val="65000"/>
                <a:satMod val="270000"/>
              </a:schemeClr>
            </a:gs>
            <a:gs pos="25000">
              <a:schemeClr val="accent2">
                <a:tint val="40000"/>
                <a:hueOff val="0"/>
                <a:satOff val="0"/>
                <a:lumOff val="0"/>
                <a:alphaOff val="0"/>
                <a:tint val="60000"/>
                <a:satMod val="300000"/>
              </a:schemeClr>
            </a:gs>
            <a:gs pos="100000">
              <a:schemeClr val="accent2">
                <a:tint val="40000"/>
                <a:hueOff val="0"/>
                <a:satOff val="0"/>
                <a:lumOff val="0"/>
                <a:alphaOff val="0"/>
                <a:tint val="29000"/>
                <a:satMod val="400000"/>
              </a:schemeClr>
            </a:gs>
          </a:gsLst>
          <a:lin ang="16200000" scaled="1"/>
        </a:gradFill>
        <a:ln w="9525" cap="flat" cmpd="sng" algn="ctr">
          <a:solidFill>
            <a:schemeClr val="lt1">
              <a:hueOff val="0"/>
              <a:satOff val="0"/>
              <a:lumOff val="0"/>
              <a:alphaOff val="0"/>
            </a:schemeClr>
          </a:solidFill>
          <a:prstDash val="solid"/>
        </a:ln>
        <a:effectLst>
          <a:outerShdw blurRad="65500" dist="38100" dir="5400000" rotWithShape="0">
            <a:srgbClr val="000000">
              <a:alpha val="40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t>Resolver Problemas</a:t>
          </a:r>
        </a:p>
      </dsp:txBody>
      <dsp:txXfrm>
        <a:off x="2731033" y="1888966"/>
        <a:ext cx="2170780" cy="110054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FB72B3-6F0B-4FDD-98DE-F94A21DF66A4}" type="datetimeFigureOut">
              <a:rPr lang="es-ES" smtClean="0"/>
              <a:t>11/9/19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1F63A2-851E-4679-9EA4-D9C4177C7CBA}" type="slidenum">
              <a:rPr lang="es-ES" smtClean="0"/>
              <a:t>‹Nº›</a:t>
            </a:fld>
            <a:endParaRPr lang="es-ES"/>
          </a:p>
        </p:txBody>
      </p:sp>
    </p:spTree>
    <p:extLst>
      <p:ext uri="{BB962C8B-B14F-4D97-AF65-F5344CB8AC3E}">
        <p14:creationId xmlns:p14="http://schemas.microsoft.com/office/powerpoint/2010/main" val="7742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61F63A2-851E-4679-9EA4-D9C4177C7CBA}" type="slidenum">
              <a:rPr lang="es-ES" smtClean="0"/>
              <a:t>37</a:t>
            </a:fld>
            <a:endParaRPr lang="es-ES"/>
          </a:p>
        </p:txBody>
      </p:sp>
    </p:spTree>
    <p:extLst>
      <p:ext uri="{BB962C8B-B14F-4D97-AF65-F5344CB8AC3E}">
        <p14:creationId xmlns:p14="http://schemas.microsoft.com/office/powerpoint/2010/main" val="112892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a:t>Haga clic para modificar el estilo de título del patrón</a:t>
            </a:r>
            <a:endParaRPr kumimoji="0" lang="en-US"/>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sp>
        <p:nvSpPr>
          <p:cNvPr id="19" name="18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8" name="7 Marcador de pie de página"/>
          <p:cNvSpPr>
            <a:spLocks noGrp="1"/>
          </p:cNvSpPr>
          <p:nvPr>
            <p:ph type="ftr" sz="quarter" idx="11"/>
          </p:nvPr>
        </p:nvSpPr>
        <p:spPr/>
        <p:txBody>
          <a:bodyPr/>
          <a:lstStyle/>
          <a:p>
            <a:endParaRPr lang="es-ES"/>
          </a:p>
        </p:txBody>
      </p:sp>
      <p:sp>
        <p:nvSpPr>
          <p:cNvPr id="11" name="10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a:xfrm>
            <a:off x="502920" y="530352"/>
            <a:ext cx="8183880" cy="41879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nchor="b"/>
          <a:lstStyle>
            <a:lvl1pPr>
              <a:defRPr b="1"/>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11/9/19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a:t>Haga clic en el icono para agregar una imagen</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Marcador de título"/>
          <p:cNvSpPr>
            <a:spLocks noGrp="1"/>
          </p:cNvSpPr>
          <p:nvPr>
            <p:ph type="title"/>
          </p:nvPr>
        </p:nvSpPr>
        <p:spPr>
          <a:xfrm>
            <a:off x="502920" y="4985590"/>
            <a:ext cx="8183880" cy="1051560"/>
          </a:xfrm>
          <a:prstGeom prst="rect">
            <a:avLst/>
          </a:prstGeom>
        </p:spPr>
        <p:txBody>
          <a:bodyPr vert="horz" anchor="b">
            <a:normAutofit/>
          </a:bodyPr>
          <a:lstStyle/>
          <a:p>
            <a:r>
              <a:rPr kumimoji="0" lang="es-ES"/>
              <a:t>Haga clic para modificar el estilo de título del patrón</a:t>
            </a:r>
            <a:endParaRPr kumimoji="0" lang="en-US"/>
          </a:p>
        </p:txBody>
      </p:sp>
      <p:sp>
        <p:nvSpPr>
          <p:cNvPr id="4" name="3 Marcador de texto"/>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25" name="24 Marcador de fecha"/>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A847CFC-816F-41D0-AAC0-9BF4FEBC753E}" type="datetimeFigureOut">
              <a:rPr lang="es-ES" smtClean="0"/>
              <a:pPr/>
              <a:t>11/9/19</a:t>
            </a:fld>
            <a:endParaRPr lang="es-ES"/>
          </a:p>
        </p:txBody>
      </p:sp>
      <p:sp>
        <p:nvSpPr>
          <p:cNvPr id="18" name="17 Marcador de pie de página"/>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ES"/>
          </a:p>
        </p:txBody>
      </p:sp>
      <p:sp>
        <p:nvSpPr>
          <p:cNvPr id="5" name="4 Marcador de número de diapositiva"/>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32FADFE-3B8F-471C-ABF0-DBC7717ECBBC}"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pPr algn="ctr"/>
            <a:r>
              <a:rPr lang="es-ES" dirty="0"/>
              <a:t>¿Para qué sirven las Matemáticas?</a:t>
            </a:r>
            <a:br>
              <a:rPr lang="es-ES" dirty="0"/>
            </a:br>
            <a:endParaRPr lang="es-ES" dirty="0"/>
          </a:p>
        </p:txBody>
      </p:sp>
      <p:pic>
        <p:nvPicPr>
          <p:cNvPr id="19458" name="Picture 2" descr="https://encrypted-tbn0.gstatic.com/images?q=tbn:ANd9GcRzfMGCNdUNY9P1z5ryqJnEaBcA0GMYorOVXrt_D2E_MW51yoswTQ"/>
          <p:cNvPicPr>
            <a:picLocks noChangeAspect="1" noChangeArrowheads="1"/>
          </p:cNvPicPr>
          <p:nvPr/>
        </p:nvPicPr>
        <p:blipFill>
          <a:blip r:embed="rId2"/>
          <a:srcRect t="19867"/>
          <a:stretch>
            <a:fillRect/>
          </a:stretch>
        </p:blipFill>
        <p:spPr bwMode="auto">
          <a:xfrm>
            <a:off x="5214942" y="3675102"/>
            <a:ext cx="3471872" cy="2844767"/>
          </a:xfrm>
          <a:prstGeom prst="rect">
            <a:avLst/>
          </a:prstGeom>
          <a:noFill/>
        </p:spPr>
      </p:pic>
      <p:pic>
        <p:nvPicPr>
          <p:cNvPr id="19460" name="Picture 4" descr="https://encrypted-tbn2.gstatic.com/images?q=tbn:ANd9GcS9-TnRm9dGeQn3jmS3I9lpSqlSTo3nIONZCPxKWVtWbZrXYLJJ"/>
          <p:cNvPicPr>
            <a:picLocks noChangeAspect="1" noChangeArrowheads="1"/>
          </p:cNvPicPr>
          <p:nvPr/>
        </p:nvPicPr>
        <p:blipFill>
          <a:blip r:embed="rId3"/>
          <a:srcRect/>
          <a:stretch>
            <a:fillRect/>
          </a:stretch>
        </p:blipFill>
        <p:spPr bwMode="auto">
          <a:xfrm>
            <a:off x="714348" y="3786190"/>
            <a:ext cx="3143272" cy="2406569"/>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Sirven para trabajar el humor…</a:t>
            </a:r>
          </a:p>
        </p:txBody>
      </p:sp>
      <p:pic>
        <p:nvPicPr>
          <p:cNvPr id="4" name="Imagen 3">
            <a:extLst>
              <a:ext uri="{FF2B5EF4-FFF2-40B4-BE49-F238E27FC236}">
                <a16:creationId xmlns:a16="http://schemas.microsoft.com/office/drawing/2014/main" id="{E2D41AA8-382F-5442-A35A-8F8B7319EA48}"/>
              </a:ext>
            </a:extLst>
          </p:cNvPr>
          <p:cNvPicPr>
            <a:picLocks noChangeAspect="1"/>
          </p:cNvPicPr>
          <p:nvPr/>
        </p:nvPicPr>
        <p:blipFill>
          <a:blip r:embed="rId2"/>
          <a:stretch>
            <a:fillRect/>
          </a:stretch>
        </p:blipFill>
        <p:spPr>
          <a:xfrm>
            <a:off x="1115616" y="1062781"/>
            <a:ext cx="7135443" cy="5472295"/>
          </a:xfrm>
          <a:prstGeom prst="rect">
            <a:avLst/>
          </a:prstGeom>
        </p:spPr>
      </p:pic>
    </p:spTree>
    <p:extLst>
      <p:ext uri="{BB962C8B-B14F-4D97-AF65-F5344CB8AC3E}">
        <p14:creationId xmlns:p14="http://schemas.microsoft.com/office/powerpoint/2010/main" val="1478208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Sirven para trabajar el humor…</a:t>
            </a:r>
          </a:p>
        </p:txBody>
      </p:sp>
      <p:pic>
        <p:nvPicPr>
          <p:cNvPr id="2" name="Imagen 1">
            <a:extLst>
              <a:ext uri="{FF2B5EF4-FFF2-40B4-BE49-F238E27FC236}">
                <a16:creationId xmlns:a16="http://schemas.microsoft.com/office/drawing/2014/main" id="{EB79A999-A98B-4349-8355-9C9623B7A1A8}"/>
              </a:ext>
            </a:extLst>
          </p:cNvPr>
          <p:cNvPicPr>
            <a:picLocks noChangeAspect="1"/>
          </p:cNvPicPr>
          <p:nvPr/>
        </p:nvPicPr>
        <p:blipFill>
          <a:blip r:embed="rId2"/>
          <a:stretch>
            <a:fillRect/>
          </a:stretch>
        </p:blipFill>
        <p:spPr>
          <a:xfrm>
            <a:off x="1111062" y="1097968"/>
            <a:ext cx="6921876" cy="5482072"/>
          </a:xfrm>
          <a:prstGeom prst="rect">
            <a:avLst/>
          </a:prstGeom>
        </p:spPr>
      </p:pic>
    </p:spTree>
    <p:extLst>
      <p:ext uri="{BB962C8B-B14F-4D97-AF65-F5344CB8AC3E}">
        <p14:creationId xmlns:p14="http://schemas.microsoft.com/office/powerpoint/2010/main" val="3216638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También sirven para agudizar el ingenio…</a:t>
            </a:r>
          </a:p>
        </p:txBody>
      </p:sp>
      <p:pic>
        <p:nvPicPr>
          <p:cNvPr id="32770" name="Picture 2" descr="https://encrypted-tbn3.gstatic.com/images?q=tbn:ANd9GcToZC1MuvPwOllayKSKaM4NjnntrHLOXmPzYJGW5lfFFk-KNCuW0w"/>
          <p:cNvPicPr>
            <a:picLocks noChangeAspect="1" noChangeArrowheads="1"/>
          </p:cNvPicPr>
          <p:nvPr/>
        </p:nvPicPr>
        <p:blipFill>
          <a:blip r:embed="rId2"/>
          <a:srcRect/>
          <a:stretch>
            <a:fillRect/>
          </a:stretch>
        </p:blipFill>
        <p:spPr bwMode="auto">
          <a:xfrm>
            <a:off x="1928794" y="1428736"/>
            <a:ext cx="5143536" cy="424810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También utilizan en anuncios televisivos…</a:t>
            </a:r>
          </a:p>
        </p:txBody>
      </p:sp>
      <p:sp>
        <p:nvSpPr>
          <p:cNvPr id="5" name="4 Rectángulo redondeado"/>
          <p:cNvSpPr/>
          <p:nvPr/>
        </p:nvSpPr>
        <p:spPr>
          <a:xfrm>
            <a:off x="1214414" y="1571612"/>
            <a:ext cx="6572296" cy="4357718"/>
          </a:xfrm>
          <a:prstGeom prst="round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s-ES" sz="4000" b="1" dirty="0"/>
              <a:t>VIDEO “S-26 CLUB”</a:t>
            </a:r>
          </a:p>
          <a:p>
            <a:pPr algn="ctr"/>
            <a:endParaRPr lang="es-ES" dirty="0"/>
          </a:p>
          <a:p>
            <a:pPr algn="ctr"/>
            <a:r>
              <a:rPr lang="es-ES" sz="2000" dirty="0"/>
              <a:t>O1_INTRODUCCIÓN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También se utilizan para que no te engañen…</a:t>
            </a:r>
          </a:p>
        </p:txBody>
      </p:sp>
      <p:sp>
        <p:nvSpPr>
          <p:cNvPr id="5" name="4 Rectángulo redondeado"/>
          <p:cNvSpPr/>
          <p:nvPr/>
        </p:nvSpPr>
        <p:spPr>
          <a:xfrm>
            <a:off x="1214414" y="1571612"/>
            <a:ext cx="6572296" cy="4357718"/>
          </a:xfrm>
          <a:prstGeom prst="roundRect">
            <a:avLst/>
          </a:prstGeom>
          <a:solidFill>
            <a:schemeClr val="accent2">
              <a:lumMod val="40000"/>
              <a:lumOff val="60000"/>
            </a:schemeClr>
          </a:solidFill>
          <a:ln>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S" sz="4000" b="1" dirty="0"/>
              <a:t>VIDEO “</a:t>
            </a:r>
            <a:r>
              <a:rPr lang="es-ES" sz="4000" b="1" dirty="0" err="1"/>
              <a:t>Abbot</a:t>
            </a:r>
            <a:r>
              <a:rPr lang="es-ES" sz="4000" b="1" dirty="0"/>
              <a:t> y </a:t>
            </a:r>
            <a:r>
              <a:rPr lang="es-ES" sz="4000" b="1" dirty="0" err="1"/>
              <a:t>Costelo</a:t>
            </a:r>
            <a:r>
              <a:rPr lang="es-ES" sz="4000" b="1" dirty="0"/>
              <a:t> – Clase de Matemáticas”</a:t>
            </a:r>
          </a:p>
          <a:p>
            <a:pPr algn="ctr"/>
            <a:endParaRPr lang="es-ES" dirty="0"/>
          </a:p>
          <a:p>
            <a:pPr algn="ctr"/>
            <a:r>
              <a:rPr lang="es-ES" sz="2000" dirty="0"/>
              <a:t>Video 07</a:t>
            </a:r>
          </a:p>
        </p:txBody>
      </p:sp>
    </p:spTree>
    <p:extLst>
      <p:ext uri="{BB962C8B-B14F-4D97-AF65-F5344CB8AC3E}">
        <p14:creationId xmlns:p14="http://schemas.microsoft.com/office/powerpoint/2010/main" val="1688640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HAY GENTE QUE LAS UTILIZA PARA CANTAR…</a:t>
            </a:r>
          </a:p>
        </p:txBody>
      </p:sp>
      <p:sp>
        <p:nvSpPr>
          <p:cNvPr id="5" name="4 Rectángulo redondeado"/>
          <p:cNvSpPr/>
          <p:nvPr/>
        </p:nvSpPr>
        <p:spPr>
          <a:xfrm>
            <a:off x="642910" y="1214422"/>
            <a:ext cx="7929618" cy="4929222"/>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3200" b="1" dirty="0"/>
              <a:t>VIDEO “150 CIFRAS DEL NÚMERO PI”</a:t>
            </a:r>
          </a:p>
          <a:p>
            <a:pPr algn="ctr"/>
            <a:endParaRPr lang="es-ES" sz="3200" b="1" dirty="0"/>
          </a:p>
          <a:p>
            <a:pPr algn="ctr"/>
            <a:r>
              <a:rPr lang="es-ES" sz="3200" b="1"/>
              <a:t>VIDEO “CANCIÓN UTILIZANDO CIFRAS DE PI”</a:t>
            </a:r>
            <a:endParaRPr lang="es-ES" sz="3200" b="1" dirty="0"/>
          </a:p>
          <a:p>
            <a:pPr algn="ctr"/>
            <a:endParaRPr lang="es-ES" sz="3200" b="1" dirty="0"/>
          </a:p>
          <a:p>
            <a:pPr algn="ctr"/>
            <a:r>
              <a:rPr lang="es-ES" sz="3200" b="1" dirty="0"/>
              <a:t>VIDEO “CREAR CANCIONES UTILIZANDO MATEMÁTICAS Y EXCEL”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00100" y="758684"/>
            <a:ext cx="7286676" cy="5170646"/>
          </a:xfrm>
          <a:prstGeom prst="rect">
            <a:avLst/>
          </a:prstGeom>
          <a:noFill/>
        </p:spPr>
        <p:txBody>
          <a:bodyPr wrap="square" rtlCol="0">
            <a:spAutoFit/>
          </a:bodyPr>
          <a:lstStyle/>
          <a:p>
            <a:pPr algn="ctr"/>
            <a:r>
              <a:rPr lang="es-ES" sz="6600" b="1" dirty="0">
                <a:solidFill>
                  <a:schemeClr val="accent1">
                    <a:lumMod val="50000"/>
                  </a:schemeClr>
                </a:solidFill>
              </a:rPr>
              <a:t>¿Pero realmente para qué sirven las Matemáticas?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830997"/>
          </a:xfrm>
          <a:prstGeom prst="rect">
            <a:avLst/>
          </a:prstGeom>
          <a:noFill/>
        </p:spPr>
        <p:txBody>
          <a:bodyPr wrap="square" rtlCol="0">
            <a:spAutoFit/>
          </a:bodyPr>
          <a:lstStyle/>
          <a:p>
            <a:pPr algn="ctr"/>
            <a:r>
              <a:rPr lang="es-ES" sz="2400" b="1" dirty="0">
                <a:solidFill>
                  <a:schemeClr val="accent1">
                    <a:lumMod val="50000"/>
                  </a:schemeClr>
                </a:solidFill>
              </a:rPr>
              <a:t>Sirven para resolver problemas de la vida real</a:t>
            </a:r>
          </a:p>
          <a:p>
            <a:pPr algn="ctr"/>
            <a:r>
              <a:rPr lang="es-ES" sz="2400" b="1" dirty="0">
                <a:solidFill>
                  <a:schemeClr val="accent1">
                    <a:lumMod val="50000"/>
                  </a:schemeClr>
                </a:solidFill>
              </a:rPr>
              <a:t>y para aprender a pensar…</a:t>
            </a:r>
          </a:p>
        </p:txBody>
      </p:sp>
      <p:pic>
        <p:nvPicPr>
          <p:cNvPr id="37890" name="Picture 2" descr="https://encrypted-tbn0.gstatic.com/images?q=tbn:ANd9GcQrrbpjsWwtSDe0_vAsQOsRnXx3Wy54sRwB_Lzq1d4p40gbuLRo"/>
          <p:cNvPicPr>
            <a:picLocks noChangeAspect="1" noChangeArrowheads="1"/>
          </p:cNvPicPr>
          <p:nvPr/>
        </p:nvPicPr>
        <p:blipFill>
          <a:blip r:embed="rId2"/>
          <a:srcRect/>
          <a:stretch>
            <a:fillRect/>
          </a:stretch>
        </p:blipFill>
        <p:spPr bwMode="auto">
          <a:xfrm>
            <a:off x="5857884" y="1785926"/>
            <a:ext cx="2733675" cy="1676400"/>
          </a:xfrm>
          <a:prstGeom prst="rect">
            <a:avLst/>
          </a:prstGeom>
          <a:noFill/>
        </p:spPr>
      </p:pic>
      <p:pic>
        <p:nvPicPr>
          <p:cNvPr id="37893" name="Picture 5"/>
          <p:cNvPicPr>
            <a:picLocks noChangeAspect="1" noChangeArrowheads="1"/>
          </p:cNvPicPr>
          <p:nvPr/>
        </p:nvPicPr>
        <p:blipFill>
          <a:blip r:embed="rId3"/>
          <a:srcRect/>
          <a:stretch>
            <a:fillRect/>
          </a:stretch>
        </p:blipFill>
        <p:spPr bwMode="auto">
          <a:xfrm>
            <a:off x="714348" y="1481140"/>
            <a:ext cx="1981200" cy="2305050"/>
          </a:xfrm>
          <a:prstGeom prst="rect">
            <a:avLst/>
          </a:prstGeom>
          <a:noFill/>
          <a:ln w="9525">
            <a:noFill/>
            <a:miter lim="800000"/>
            <a:headEnd/>
            <a:tailEnd/>
          </a:ln>
          <a:effectLst/>
        </p:spPr>
      </p:pic>
      <p:pic>
        <p:nvPicPr>
          <p:cNvPr id="37898" name="Picture 10"/>
          <p:cNvPicPr>
            <a:picLocks noChangeAspect="1" noChangeArrowheads="1"/>
          </p:cNvPicPr>
          <p:nvPr/>
        </p:nvPicPr>
        <p:blipFill>
          <a:blip r:embed="rId4"/>
          <a:srcRect/>
          <a:stretch>
            <a:fillRect/>
          </a:stretch>
        </p:blipFill>
        <p:spPr bwMode="auto">
          <a:xfrm>
            <a:off x="785786" y="3995758"/>
            <a:ext cx="1933575" cy="2362200"/>
          </a:xfrm>
          <a:prstGeom prst="rect">
            <a:avLst/>
          </a:prstGeom>
          <a:noFill/>
          <a:ln w="9525">
            <a:noFill/>
            <a:miter lim="800000"/>
            <a:headEnd/>
            <a:tailEnd/>
          </a:ln>
          <a:effectLst/>
        </p:spPr>
      </p:pic>
      <p:pic>
        <p:nvPicPr>
          <p:cNvPr id="37899" name="Picture 11"/>
          <p:cNvPicPr>
            <a:picLocks noChangeAspect="1" noChangeArrowheads="1"/>
          </p:cNvPicPr>
          <p:nvPr/>
        </p:nvPicPr>
        <p:blipFill>
          <a:blip r:embed="rId5"/>
          <a:srcRect/>
          <a:stretch>
            <a:fillRect/>
          </a:stretch>
        </p:blipFill>
        <p:spPr bwMode="auto">
          <a:xfrm>
            <a:off x="2928926" y="1643050"/>
            <a:ext cx="2765829" cy="2071702"/>
          </a:xfrm>
          <a:prstGeom prst="rect">
            <a:avLst/>
          </a:prstGeom>
          <a:noFill/>
          <a:ln w="9525">
            <a:noFill/>
            <a:miter lim="800000"/>
            <a:headEnd/>
            <a:tailEnd/>
          </a:ln>
          <a:effectLst/>
        </p:spPr>
      </p:pic>
      <p:pic>
        <p:nvPicPr>
          <p:cNvPr id="37900" name="Picture 12"/>
          <p:cNvPicPr>
            <a:picLocks noChangeAspect="1" noChangeArrowheads="1"/>
          </p:cNvPicPr>
          <p:nvPr/>
        </p:nvPicPr>
        <p:blipFill>
          <a:blip r:embed="rId6"/>
          <a:srcRect/>
          <a:stretch>
            <a:fillRect/>
          </a:stretch>
        </p:blipFill>
        <p:spPr bwMode="auto">
          <a:xfrm>
            <a:off x="3000364" y="4214804"/>
            <a:ext cx="1928826" cy="1928826"/>
          </a:xfrm>
          <a:prstGeom prst="rect">
            <a:avLst/>
          </a:prstGeom>
          <a:noFill/>
          <a:ln w="9525">
            <a:noFill/>
            <a:miter lim="800000"/>
            <a:headEnd/>
            <a:tailEnd/>
          </a:ln>
          <a:effectLst/>
        </p:spPr>
      </p:pic>
      <p:pic>
        <p:nvPicPr>
          <p:cNvPr id="37901" name="Picture 13"/>
          <p:cNvPicPr>
            <a:picLocks noChangeAspect="1" noChangeArrowheads="1"/>
          </p:cNvPicPr>
          <p:nvPr/>
        </p:nvPicPr>
        <p:blipFill>
          <a:blip r:embed="rId7"/>
          <a:srcRect/>
          <a:stretch>
            <a:fillRect/>
          </a:stretch>
        </p:blipFill>
        <p:spPr bwMode="auto">
          <a:xfrm>
            <a:off x="5186364" y="3857628"/>
            <a:ext cx="3514735" cy="23574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7893"/>
                                        </p:tgtEl>
                                        <p:attrNameLst>
                                          <p:attrName>style.visibility</p:attrName>
                                        </p:attrNameLst>
                                      </p:cBhvr>
                                      <p:to>
                                        <p:strVal val="visible"/>
                                      </p:to>
                                    </p:set>
                                    <p:animEffect transition="in" filter="fade">
                                      <p:cBhvr>
                                        <p:cTn id="10" dur="2000"/>
                                        <p:tgtEl>
                                          <p:spTgt spid="37893"/>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7899"/>
                                        </p:tgtEl>
                                        <p:attrNameLst>
                                          <p:attrName>style.visibility</p:attrName>
                                        </p:attrNameLst>
                                      </p:cBhvr>
                                      <p:to>
                                        <p:strVal val="visible"/>
                                      </p:to>
                                    </p:set>
                                    <p:animEffect transition="in" filter="fade">
                                      <p:cBhvr>
                                        <p:cTn id="14" dur="500"/>
                                        <p:tgtEl>
                                          <p:spTgt spid="37899"/>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37890"/>
                                        </p:tgtEl>
                                        <p:attrNameLst>
                                          <p:attrName>style.visibility</p:attrName>
                                        </p:attrNameLst>
                                      </p:cBhvr>
                                      <p:to>
                                        <p:strVal val="visible"/>
                                      </p:to>
                                    </p:set>
                                    <p:animEffect transition="in" filter="fade">
                                      <p:cBhvr>
                                        <p:cTn id="18" dur="500"/>
                                        <p:tgtEl>
                                          <p:spTgt spid="37890"/>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37898"/>
                                        </p:tgtEl>
                                        <p:attrNameLst>
                                          <p:attrName>style.visibility</p:attrName>
                                        </p:attrNameLst>
                                      </p:cBhvr>
                                      <p:to>
                                        <p:strVal val="visible"/>
                                      </p:to>
                                    </p:set>
                                    <p:animEffect transition="in" filter="fade">
                                      <p:cBhvr>
                                        <p:cTn id="22" dur="500"/>
                                        <p:tgtEl>
                                          <p:spTgt spid="37898"/>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37900"/>
                                        </p:tgtEl>
                                        <p:attrNameLst>
                                          <p:attrName>style.visibility</p:attrName>
                                        </p:attrNameLst>
                                      </p:cBhvr>
                                      <p:to>
                                        <p:strVal val="visible"/>
                                      </p:to>
                                    </p:set>
                                    <p:animEffect transition="in" filter="fade">
                                      <p:cBhvr>
                                        <p:cTn id="26" dur="500"/>
                                        <p:tgtEl>
                                          <p:spTgt spid="37900"/>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37901"/>
                                        </p:tgtEl>
                                        <p:attrNameLst>
                                          <p:attrName>style.visibility</p:attrName>
                                        </p:attrNameLst>
                                      </p:cBhvr>
                                      <p:to>
                                        <p:strVal val="visible"/>
                                      </p:to>
                                    </p:set>
                                    <p:animEffect transition="in" filter="fade">
                                      <p:cBhvr>
                                        <p:cTn id="30"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642910" y="571480"/>
            <a:ext cx="7786742" cy="371477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5400" b="1" dirty="0"/>
              <a:t>Video</a:t>
            </a:r>
          </a:p>
          <a:p>
            <a:pPr algn="ctr"/>
            <a:r>
              <a:rPr lang="es-ES" sz="5400" b="1" dirty="0"/>
              <a:t>“Las matemáticas y la Vida”</a:t>
            </a:r>
          </a:p>
        </p:txBody>
      </p:sp>
      <p:pic>
        <p:nvPicPr>
          <p:cNvPr id="41986" name="Picture 2" descr="https://encrypted-tbn3.gstatic.com/images?q=tbn:ANd9GcTmXJXQT3AVafz4uVk-A4BHVEUl0n57HjAF3kHfjrZD5oCJv-11"/>
          <p:cNvPicPr>
            <a:picLocks noChangeAspect="1" noChangeArrowheads="1"/>
          </p:cNvPicPr>
          <p:nvPr/>
        </p:nvPicPr>
        <p:blipFill>
          <a:blip r:embed="rId2"/>
          <a:srcRect/>
          <a:stretch>
            <a:fillRect/>
          </a:stretch>
        </p:blipFill>
        <p:spPr bwMode="auto">
          <a:xfrm>
            <a:off x="1000100" y="4500570"/>
            <a:ext cx="2466975" cy="1847851"/>
          </a:xfrm>
          <a:prstGeom prst="rect">
            <a:avLst/>
          </a:prstGeom>
          <a:ln>
            <a:noFill/>
          </a:ln>
          <a:effectLst>
            <a:outerShdw blurRad="292100" dist="139700" dir="2700000" algn="tl" rotWithShape="0">
              <a:srgbClr val="333333">
                <a:alpha val="65000"/>
              </a:srgbClr>
            </a:outerShdw>
          </a:effectLst>
        </p:spPr>
      </p:pic>
      <p:pic>
        <p:nvPicPr>
          <p:cNvPr id="41988" name="Picture 4" descr="https://encrypted-tbn1.gstatic.com/images?q=tbn:ANd9GcTWJs25b-HV4oirbB37fFtGEk_pTeqb0il0lh4XnZdyELwZaH5I"/>
          <p:cNvPicPr>
            <a:picLocks noChangeAspect="1" noChangeArrowheads="1"/>
          </p:cNvPicPr>
          <p:nvPr/>
        </p:nvPicPr>
        <p:blipFill>
          <a:blip r:embed="rId3"/>
          <a:srcRect/>
          <a:stretch>
            <a:fillRect/>
          </a:stretch>
        </p:blipFill>
        <p:spPr bwMode="auto">
          <a:xfrm>
            <a:off x="5500694" y="4572008"/>
            <a:ext cx="2619375" cy="1743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042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642910" y="571480"/>
            <a:ext cx="7786742" cy="37147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5400" b="1" dirty="0"/>
              <a:t>Video</a:t>
            </a:r>
          </a:p>
          <a:p>
            <a:pPr algn="ctr"/>
            <a:r>
              <a:rPr lang="es-ES" sz="5400" b="1" dirty="0"/>
              <a:t>“Tablero Digital</a:t>
            </a:r>
          </a:p>
          <a:p>
            <a:pPr algn="ctr"/>
            <a:r>
              <a:rPr lang="es-ES" sz="5400" b="1" dirty="0"/>
              <a:t>Matemáticas en la vida diaria”</a:t>
            </a:r>
          </a:p>
        </p:txBody>
      </p:sp>
      <p:pic>
        <p:nvPicPr>
          <p:cNvPr id="41986" name="Picture 2" descr="https://encrypted-tbn3.gstatic.com/images?q=tbn:ANd9GcTmXJXQT3AVafz4uVk-A4BHVEUl0n57HjAF3kHfjrZD5oCJv-11"/>
          <p:cNvPicPr>
            <a:picLocks noChangeAspect="1" noChangeArrowheads="1"/>
          </p:cNvPicPr>
          <p:nvPr/>
        </p:nvPicPr>
        <p:blipFill>
          <a:blip r:embed="rId2"/>
          <a:srcRect/>
          <a:stretch>
            <a:fillRect/>
          </a:stretch>
        </p:blipFill>
        <p:spPr bwMode="auto">
          <a:xfrm>
            <a:off x="1000100" y="4500570"/>
            <a:ext cx="2466975" cy="1847851"/>
          </a:xfrm>
          <a:prstGeom prst="rect">
            <a:avLst/>
          </a:prstGeom>
          <a:ln>
            <a:noFill/>
          </a:ln>
          <a:effectLst>
            <a:outerShdw blurRad="292100" dist="139700" dir="2700000" algn="tl" rotWithShape="0">
              <a:srgbClr val="333333">
                <a:alpha val="65000"/>
              </a:srgbClr>
            </a:outerShdw>
          </a:effectLst>
        </p:spPr>
      </p:pic>
      <p:pic>
        <p:nvPicPr>
          <p:cNvPr id="41988" name="Picture 4" descr="https://encrypted-tbn1.gstatic.com/images?q=tbn:ANd9GcTWJs25b-HV4oirbB37fFtGEk_pTeqb0il0lh4XnZdyELwZaH5I"/>
          <p:cNvPicPr>
            <a:picLocks noChangeAspect="1" noChangeArrowheads="1"/>
          </p:cNvPicPr>
          <p:nvPr/>
        </p:nvPicPr>
        <p:blipFill>
          <a:blip r:embed="rId3"/>
          <a:srcRect/>
          <a:stretch>
            <a:fillRect/>
          </a:stretch>
        </p:blipFill>
        <p:spPr bwMode="auto">
          <a:xfrm>
            <a:off x="5500694" y="4572008"/>
            <a:ext cx="2619375" cy="174307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Sirven para trabajar el humor…</a:t>
            </a:r>
          </a:p>
        </p:txBody>
      </p:sp>
      <p:pic>
        <p:nvPicPr>
          <p:cNvPr id="33796" name="Picture 4" descr="http://blog.educastur.es/matvegadeo/files/2010/09/simpson1.jpg"/>
          <p:cNvPicPr>
            <a:picLocks noChangeAspect="1" noChangeArrowheads="1"/>
          </p:cNvPicPr>
          <p:nvPr/>
        </p:nvPicPr>
        <p:blipFill>
          <a:blip r:embed="rId2"/>
          <a:srcRect/>
          <a:stretch>
            <a:fillRect/>
          </a:stretch>
        </p:blipFill>
        <p:spPr bwMode="auto">
          <a:xfrm>
            <a:off x="1142976" y="1285860"/>
            <a:ext cx="6715172" cy="492446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3796"/>
                                        </p:tgtEl>
                                        <p:attrNameLst>
                                          <p:attrName>style.visibility</p:attrName>
                                        </p:attrNameLst>
                                      </p:cBhvr>
                                      <p:to>
                                        <p:strVal val="visible"/>
                                      </p:to>
                                    </p:set>
                                    <p:animEffect transition="in" filter="fade">
                                      <p:cBhvr>
                                        <p:cTn id="11"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Existen 2 formas de enfrentarse a un problema:</a:t>
            </a:r>
          </a:p>
        </p:txBody>
      </p:sp>
      <p:sp>
        <p:nvSpPr>
          <p:cNvPr id="4" name="3 CuadroTexto"/>
          <p:cNvSpPr txBox="1"/>
          <p:nvPr/>
        </p:nvSpPr>
        <p:spPr>
          <a:xfrm>
            <a:off x="785786" y="1285860"/>
            <a:ext cx="6858048"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a:solidFill>
                  <a:srgbClr val="FF0000"/>
                </a:solidFill>
              </a:rPr>
              <a:t>1ª forma: </a:t>
            </a:r>
            <a:r>
              <a:rPr lang="es-ES" sz="2400" b="1" dirty="0">
                <a:solidFill>
                  <a:schemeClr val="accent1">
                    <a:lumMod val="50000"/>
                  </a:schemeClr>
                </a:solidFill>
              </a:rPr>
              <a:t>Abandonar al primer intento</a:t>
            </a:r>
            <a:endParaRPr lang="es-ES" sz="2400" dirty="0"/>
          </a:p>
        </p:txBody>
      </p:sp>
      <p:pic>
        <p:nvPicPr>
          <p:cNvPr id="35842" name="Picture 2" descr="https://encrypted-tbn0.gstatic.com/images?q=tbn:ANd9GcRULQw3AxbU9HtbHPLNv-JQ0uvGxhmMqaINP_QrnrXsslvYwrm8Zw"/>
          <p:cNvPicPr>
            <a:picLocks noChangeAspect="1" noChangeArrowheads="1"/>
          </p:cNvPicPr>
          <p:nvPr/>
        </p:nvPicPr>
        <p:blipFill>
          <a:blip r:embed="rId2"/>
          <a:srcRect/>
          <a:stretch>
            <a:fillRect/>
          </a:stretch>
        </p:blipFill>
        <p:spPr bwMode="auto">
          <a:xfrm>
            <a:off x="785786" y="3143248"/>
            <a:ext cx="4157901" cy="2943233"/>
          </a:xfrm>
          <a:prstGeom prst="rect">
            <a:avLst/>
          </a:prstGeom>
          <a:noFill/>
        </p:spPr>
      </p:pic>
      <p:pic>
        <p:nvPicPr>
          <p:cNvPr id="35846" name="Picture 6" descr="https://encrypted-tbn0.gstatic.com/images?q=tbn:ANd9GcTQNldZj4Ia5pRTXyqc1Hn5btWfFdREpwU_IvddpJ5iwr3-CpGb"/>
          <p:cNvPicPr>
            <a:picLocks noChangeAspect="1" noChangeArrowheads="1"/>
          </p:cNvPicPr>
          <p:nvPr/>
        </p:nvPicPr>
        <p:blipFill>
          <a:blip r:embed="rId3"/>
          <a:srcRect/>
          <a:stretch>
            <a:fillRect/>
          </a:stretch>
        </p:blipFill>
        <p:spPr bwMode="auto">
          <a:xfrm>
            <a:off x="6072198" y="4572008"/>
            <a:ext cx="2590800" cy="1485900"/>
          </a:xfrm>
          <a:prstGeom prst="rect">
            <a:avLst/>
          </a:prstGeom>
          <a:noFill/>
        </p:spPr>
      </p:pic>
      <p:pic>
        <p:nvPicPr>
          <p:cNvPr id="35848" name="Picture 8" descr="http://3.bp.blogspot.com/-OMz1c81sNgM/TnElFJftLXI/AAAAAAAABJs/3wA0d-_32Ag/s1600/bob_esponja37.gif"/>
          <p:cNvPicPr>
            <a:picLocks noChangeAspect="1" noChangeArrowheads="1"/>
          </p:cNvPicPr>
          <p:nvPr/>
        </p:nvPicPr>
        <p:blipFill>
          <a:blip r:embed="rId4"/>
          <a:srcRect/>
          <a:stretch>
            <a:fillRect/>
          </a:stretch>
        </p:blipFill>
        <p:spPr bwMode="auto">
          <a:xfrm>
            <a:off x="4286248" y="1785926"/>
            <a:ext cx="3071834" cy="30127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5846"/>
                                        </p:tgtEl>
                                        <p:attrNameLst>
                                          <p:attrName>style.visibility</p:attrName>
                                        </p:attrNameLst>
                                      </p:cBhvr>
                                      <p:to>
                                        <p:strVal val="visible"/>
                                      </p:to>
                                    </p:set>
                                    <p:animEffect transition="in" filter="fade">
                                      <p:cBhvr>
                                        <p:cTn id="14" dur="2000"/>
                                        <p:tgtEl>
                                          <p:spTgt spid="35846"/>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35848"/>
                                        </p:tgtEl>
                                        <p:attrNameLst>
                                          <p:attrName>style.visibility</p:attrName>
                                        </p:attrNameLst>
                                      </p:cBhvr>
                                      <p:to>
                                        <p:strVal val="visible"/>
                                      </p:to>
                                    </p:set>
                                    <p:animEffect transition="in" filter="fade">
                                      <p:cBhvr>
                                        <p:cTn id="18" dur="2000"/>
                                        <p:tgtEl>
                                          <p:spTgt spid="35848"/>
                                        </p:tgtEl>
                                      </p:cBhvr>
                                    </p:animEffect>
                                  </p:childTnLst>
                                </p:cTn>
                              </p:par>
                              <p:par>
                                <p:cTn id="19" presetID="10" presetClass="entr" presetSubtype="0" fill="hold" nodeType="withEffect">
                                  <p:stCondLst>
                                    <p:cond delay="0"/>
                                  </p:stCondLst>
                                  <p:childTnLst>
                                    <p:set>
                                      <p:cBhvr>
                                        <p:cTn id="20" dur="1" fill="hold">
                                          <p:stCondLst>
                                            <p:cond delay="0"/>
                                          </p:stCondLst>
                                        </p:cTn>
                                        <p:tgtEl>
                                          <p:spTgt spid="35842"/>
                                        </p:tgtEl>
                                        <p:attrNameLst>
                                          <p:attrName>style.visibility</p:attrName>
                                        </p:attrNameLst>
                                      </p:cBhvr>
                                      <p:to>
                                        <p:strVal val="visible"/>
                                      </p:to>
                                    </p:set>
                                    <p:animEffect transition="in" filter="fade">
                                      <p:cBhvr>
                                        <p:cTn id="21"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Existen 2 formas de enfrentarse a un problema:</a:t>
            </a:r>
          </a:p>
        </p:txBody>
      </p:sp>
      <p:sp>
        <p:nvSpPr>
          <p:cNvPr id="4" name="3 CuadroTexto"/>
          <p:cNvSpPr txBox="1"/>
          <p:nvPr/>
        </p:nvSpPr>
        <p:spPr>
          <a:xfrm>
            <a:off x="785786" y="1285860"/>
            <a:ext cx="7572428"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a:solidFill>
                  <a:srgbClr val="FF0000"/>
                </a:solidFill>
              </a:rPr>
              <a:t>2ª forma: </a:t>
            </a:r>
            <a:r>
              <a:rPr lang="es-ES" sz="2400" b="1" dirty="0">
                <a:solidFill>
                  <a:schemeClr val="accent1">
                    <a:lumMod val="50000"/>
                  </a:schemeClr>
                </a:solidFill>
              </a:rPr>
              <a:t>Ser perseverante y no rendirse nunca …</a:t>
            </a:r>
            <a:endParaRPr lang="es-ES" sz="2400" dirty="0"/>
          </a:p>
        </p:txBody>
      </p:sp>
      <p:pic>
        <p:nvPicPr>
          <p:cNvPr id="36866" name="Picture 2" descr="https://encrypted-tbn0.gstatic.com/images?q=tbn:ANd9GcQ4vf3plRGmDTmBmgUvr1Asjt9J_MO5uxghIhVFeWARBmInpUJvyg"/>
          <p:cNvPicPr>
            <a:picLocks noChangeAspect="1" noChangeArrowheads="1"/>
          </p:cNvPicPr>
          <p:nvPr/>
        </p:nvPicPr>
        <p:blipFill>
          <a:blip r:embed="rId2"/>
          <a:srcRect/>
          <a:stretch>
            <a:fillRect/>
          </a:stretch>
        </p:blipFill>
        <p:spPr bwMode="auto">
          <a:xfrm>
            <a:off x="785786" y="2500306"/>
            <a:ext cx="3164709" cy="3552835"/>
          </a:xfrm>
          <a:prstGeom prst="rect">
            <a:avLst/>
          </a:prstGeom>
          <a:ln>
            <a:noFill/>
          </a:ln>
          <a:effectLst>
            <a:outerShdw blurRad="292100" dist="139700" dir="2700000" algn="tl" rotWithShape="0">
              <a:srgbClr val="333333">
                <a:alpha val="65000"/>
              </a:srgbClr>
            </a:outerShdw>
          </a:effectLst>
        </p:spPr>
      </p:pic>
      <p:pic>
        <p:nvPicPr>
          <p:cNvPr id="5" name="Picture 4" descr="https://encrypted-tbn0.gstatic.com/images?q=tbn:ANd9GcSox3enb2Yh3X9XchJJYvn14WQJLv2xwR3u3uCTzzm6vuFqOLmlHA"/>
          <p:cNvPicPr>
            <a:picLocks noChangeAspect="1" noChangeArrowheads="1"/>
          </p:cNvPicPr>
          <p:nvPr/>
        </p:nvPicPr>
        <p:blipFill>
          <a:blip r:embed="rId3"/>
          <a:srcRect/>
          <a:stretch>
            <a:fillRect/>
          </a:stretch>
        </p:blipFill>
        <p:spPr bwMode="auto">
          <a:xfrm>
            <a:off x="4572000" y="2571744"/>
            <a:ext cx="3890074" cy="363856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6866"/>
                                        </p:tgtEl>
                                        <p:attrNameLst>
                                          <p:attrName>style.visibility</p:attrName>
                                        </p:attrNameLst>
                                      </p:cBhvr>
                                      <p:to>
                                        <p:strVal val="visible"/>
                                      </p:to>
                                    </p:set>
                                    <p:animEffect transition="in" filter="fade">
                                      <p:cBhvr>
                                        <p:cTn id="10" dur="2000"/>
                                        <p:tgtEl>
                                          <p:spTgt spid="3686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85786" y="571480"/>
            <a:ext cx="7572428"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a:solidFill>
                  <a:srgbClr val="FF0000"/>
                </a:solidFill>
              </a:rPr>
              <a:t>2ª forma: </a:t>
            </a:r>
            <a:r>
              <a:rPr lang="es-ES" sz="2400" b="1" dirty="0">
                <a:solidFill>
                  <a:schemeClr val="accent1">
                    <a:lumMod val="50000"/>
                  </a:schemeClr>
                </a:solidFill>
              </a:rPr>
              <a:t>Ser perseverante y no rendirse nunca …</a:t>
            </a:r>
            <a:endParaRPr lang="es-ES" sz="2400" dirty="0"/>
          </a:p>
        </p:txBody>
      </p:sp>
      <p:pic>
        <p:nvPicPr>
          <p:cNvPr id="40962" name="Picture 2" descr="http://3.bp.blogspot.com/-s3neqHDtdU4/TZZTxP1pPEI/AAAAAAAABRY/9D6QUriOHNc/s1600/PROBLEMA.jpg"/>
          <p:cNvPicPr>
            <a:picLocks noChangeAspect="1" noChangeArrowheads="1"/>
          </p:cNvPicPr>
          <p:nvPr/>
        </p:nvPicPr>
        <p:blipFill>
          <a:blip r:embed="rId2"/>
          <a:srcRect/>
          <a:stretch>
            <a:fillRect/>
          </a:stretch>
        </p:blipFill>
        <p:spPr bwMode="auto">
          <a:xfrm>
            <a:off x="1214414" y="1571612"/>
            <a:ext cx="6357982" cy="476527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85786" y="714356"/>
            <a:ext cx="7572428"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a:solidFill>
                  <a:srgbClr val="FF0000"/>
                </a:solidFill>
              </a:rPr>
              <a:t>Los problemas hay que pensarlos muchas veces y al final llega un momento en que aparece la solución…</a:t>
            </a:r>
            <a:endParaRPr lang="es-ES" sz="2400" dirty="0"/>
          </a:p>
        </p:txBody>
      </p:sp>
      <p:pic>
        <p:nvPicPr>
          <p:cNvPr id="39938" name="Picture 2" descr="http://mujeresemprendedoras.info/wp-content/uploads/solucion-problemas.jpg"/>
          <p:cNvPicPr>
            <a:picLocks noChangeAspect="1" noChangeArrowheads="1"/>
          </p:cNvPicPr>
          <p:nvPr/>
        </p:nvPicPr>
        <p:blipFill>
          <a:blip r:embed="rId2"/>
          <a:srcRect/>
          <a:stretch>
            <a:fillRect/>
          </a:stretch>
        </p:blipFill>
        <p:spPr bwMode="auto">
          <a:xfrm>
            <a:off x="5446888" y="2214554"/>
            <a:ext cx="3077995" cy="4100515"/>
          </a:xfrm>
          <a:prstGeom prst="rect">
            <a:avLst/>
          </a:prstGeom>
          <a:noFill/>
        </p:spPr>
      </p:pic>
      <p:pic>
        <p:nvPicPr>
          <p:cNvPr id="39940" name="Picture 4" descr="https://encrypted-tbn2.gstatic.com/images?q=tbn:ANd9GcQBmVcBkuhPG92slsXSj1mRFh-8Qgyif3bWJkUF1B4hSFscH1BwLQ"/>
          <p:cNvPicPr>
            <a:picLocks noChangeAspect="1" noChangeArrowheads="1"/>
          </p:cNvPicPr>
          <p:nvPr/>
        </p:nvPicPr>
        <p:blipFill>
          <a:blip r:embed="rId3"/>
          <a:srcRect/>
          <a:stretch>
            <a:fillRect/>
          </a:stretch>
        </p:blipFill>
        <p:spPr bwMode="auto">
          <a:xfrm>
            <a:off x="642910" y="2357430"/>
            <a:ext cx="3857652" cy="385765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FASES DE RESOLUCIÓN DE UN PROBLEMA</a:t>
            </a:r>
          </a:p>
        </p:txBody>
      </p:sp>
      <p:graphicFrame>
        <p:nvGraphicFramePr>
          <p:cNvPr id="2" name="1 Diagrama"/>
          <p:cNvGraphicFramePr/>
          <p:nvPr>
            <p:extLst>
              <p:ext uri="{D42A27DB-BD31-4B8C-83A1-F6EECF244321}">
                <p14:modId xmlns:p14="http://schemas.microsoft.com/office/powerpoint/2010/main" val="3204227362"/>
              </p:ext>
            </p:extLst>
          </p:nvPr>
        </p:nvGraphicFramePr>
        <p:xfrm>
          <a:off x="755576" y="1286826"/>
          <a:ext cx="7632848" cy="4878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FASE I: Leer bien e interpretar el enunciado</a:t>
            </a:r>
          </a:p>
        </p:txBody>
      </p:sp>
      <p:sp>
        <p:nvSpPr>
          <p:cNvPr id="4" name="3 CuadroTexto"/>
          <p:cNvSpPr txBox="1"/>
          <p:nvPr/>
        </p:nvSpPr>
        <p:spPr>
          <a:xfrm>
            <a:off x="785786" y="1285860"/>
            <a:ext cx="7572428"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a:t>Problema 1.</a:t>
            </a:r>
            <a:r>
              <a:rPr lang="es-ES" sz="2400" dirty="0"/>
              <a:t> Un hombre tiene 14 camellos y mueren todos menos 3. ¿Cuántos quedan?</a:t>
            </a:r>
          </a:p>
        </p:txBody>
      </p:sp>
      <p:pic>
        <p:nvPicPr>
          <p:cNvPr id="1026" name="Picture 2" descr="http://www.ojocientifico.com/sites/www.ojocientifico.com/files/imagecache/primera/por-que-los-camellos-tienen-jorob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648" y="2348880"/>
            <a:ext cx="5886450" cy="391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FASE I: Leer bien e interpretar el enunciado</a:t>
            </a:r>
          </a:p>
        </p:txBody>
      </p:sp>
      <p:sp>
        <p:nvSpPr>
          <p:cNvPr id="4" name="3 CuadroTexto"/>
          <p:cNvSpPr txBox="1"/>
          <p:nvPr/>
        </p:nvSpPr>
        <p:spPr>
          <a:xfrm>
            <a:off x="785786" y="1285860"/>
            <a:ext cx="7572428" cy="304698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2400" b="1" dirty="0"/>
              <a:t>Problema 2. </a:t>
            </a:r>
            <a:r>
              <a:rPr lang="es-ES" sz="2400" dirty="0"/>
              <a:t>13 jueces de un mismo juzgado deciden imponer multas de 12 euros a 26 infractores cada uno de los cuales hizo al menos 6 infracciones, con al menos 2 coches distintos. Al tener tanta carga de trabajo, los jueces previamente decidieron repartirse el número de infractores a juzgar. ¿A cuántos infractores sale cada juez?</a:t>
            </a:r>
          </a:p>
        </p:txBody>
      </p:sp>
      <p:pic>
        <p:nvPicPr>
          <p:cNvPr id="2050" name="Picture 2" descr="http://s01.s3c.es/imag/_v2/ecodiario/global/225x250/juez-pelu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86" y="4398670"/>
            <a:ext cx="1914006" cy="2126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FASE I: Leer bien e interpretar el enunciado</a:t>
            </a:r>
          </a:p>
        </p:txBody>
      </p:sp>
      <p:sp>
        <p:nvSpPr>
          <p:cNvPr id="4" name="3 CuadroTexto"/>
          <p:cNvSpPr txBox="1"/>
          <p:nvPr/>
        </p:nvSpPr>
        <p:spPr>
          <a:xfrm>
            <a:off x="785786" y="1285860"/>
            <a:ext cx="7572428" cy="378565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S" sz="2400" b="1" dirty="0"/>
              <a:t>Problema 3.</a:t>
            </a:r>
            <a:r>
              <a:rPr lang="es-ES" sz="2400" dirty="0"/>
              <a:t>Tengo una caja azul con 3 bolas rojas y dos verdes, y mi amigo </a:t>
            </a:r>
            <a:r>
              <a:rPr lang="es-ES" sz="2400" dirty="0" err="1"/>
              <a:t>Marianete</a:t>
            </a:r>
            <a:r>
              <a:rPr lang="es-ES" sz="2400" dirty="0"/>
              <a:t> saca una al azar. Sin ver la bola, me parece lógico suponer que sacará una roja, pero sin embargo </a:t>
            </a:r>
            <a:r>
              <a:rPr lang="es-ES" sz="2400" dirty="0" err="1"/>
              <a:t>Marianete</a:t>
            </a:r>
            <a:r>
              <a:rPr lang="es-ES" sz="2400" dirty="0"/>
              <a:t> saca una bola verde, y la vuelve a meter en la caja azul, añadiendo ahora a la caja azul dos bolas verdes y una roja. Si ahora apuesto a que sacará una bola azul, ¿crees que ganaré, o que es mejor suponer que saldrá otra de otro color? ¿Por qué?</a:t>
            </a:r>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908" y="5200618"/>
            <a:ext cx="1656184" cy="124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a:ln>
            <a:solidFill>
              <a:schemeClr val="tx1"/>
            </a:solidFill>
            <a:prstDash val="sysDot"/>
          </a:ln>
        </p:spPr>
        <p:txBody>
          <a:bodyPr wrap="square" rtlCol="0">
            <a:spAutoFit/>
          </a:bodyPr>
          <a:lstStyle/>
          <a:p>
            <a:pPr algn="ctr"/>
            <a:r>
              <a:rPr lang="es-ES" sz="2400" b="1" dirty="0">
                <a:solidFill>
                  <a:schemeClr val="accent1">
                    <a:lumMod val="50000"/>
                  </a:schemeClr>
                </a:solidFill>
              </a:rPr>
              <a:t>FASE II: Selección de datos</a:t>
            </a:r>
          </a:p>
        </p:txBody>
      </p:sp>
      <p:sp>
        <p:nvSpPr>
          <p:cNvPr id="4" name="3 CuadroTexto"/>
          <p:cNvSpPr txBox="1"/>
          <p:nvPr/>
        </p:nvSpPr>
        <p:spPr>
          <a:xfrm>
            <a:off x="500034" y="1142984"/>
            <a:ext cx="8215370" cy="4832092"/>
          </a:xfrm>
          <a:prstGeom prst="rect">
            <a:avLst/>
          </a:prstGeom>
          <a:ln>
            <a:prstDash val="sysDot"/>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2200" dirty="0"/>
              <a:t>Un ciclista sale de su casa a las 6 de la mañana. Ha desayunado un enorme tazón de leche con cereales y 2 manzanas que le habían costado, nada más y nada menos, que a 0’80 €. Decide dirigirse a un precioso paraje situado a 13 kilómetros de su casa donde comienza un puerto de montaña. Hace un día estupendo, el sol reluce proporcionando una temperatura de 18º C, que va subiendo a razón de 1º C a la hora hasta las 12 del mediodía. A causa de este calor y del desgaste causado por el deporte, nuestro ciclista ha de beber un traguito de agua (50 ml. aproximadamente) cada media hora para no deshidratarse. Menos mal que salió de casa con una botella de un litro de agua.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a:ln>
            <a:solidFill>
              <a:schemeClr val="tx1"/>
            </a:solidFill>
            <a:prstDash val="sysDot"/>
          </a:ln>
        </p:spPr>
        <p:txBody>
          <a:bodyPr wrap="square" rtlCol="0">
            <a:spAutoFit/>
          </a:bodyPr>
          <a:lstStyle/>
          <a:p>
            <a:pPr algn="ctr"/>
            <a:r>
              <a:rPr lang="es-ES" sz="2400" b="1" dirty="0">
                <a:solidFill>
                  <a:schemeClr val="accent1">
                    <a:lumMod val="50000"/>
                  </a:schemeClr>
                </a:solidFill>
              </a:rPr>
              <a:t>FASE II: Selección de datos</a:t>
            </a:r>
          </a:p>
        </p:txBody>
      </p:sp>
      <p:sp>
        <p:nvSpPr>
          <p:cNvPr id="4" name="3 CuadroTexto"/>
          <p:cNvSpPr txBox="1"/>
          <p:nvPr/>
        </p:nvSpPr>
        <p:spPr>
          <a:xfrm>
            <a:off x="500034" y="1142984"/>
            <a:ext cx="8215370" cy="4832092"/>
          </a:xfrm>
          <a:prstGeom prst="rect">
            <a:avLst/>
          </a:prstGeom>
          <a:ln>
            <a:prstDash val="sysDot"/>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2200" dirty="0"/>
              <a:t>A las 7 de la mañana ya se encuentra al pie del puerto que sube a una velocidad de 8 km/h. Es un puerto complicado con una pendiente del 15% y una distancia hasta la cima de 2400 m. Por suerte el descenso se hace más fácil y puede bajar a una velocidad de 240 hm/h. Cuando regresa a casa se encuentra exhausto y decide echarse una siestecilla. En ese momento comienza a llover, parece una pequeña tormenta veraniega, pero se pasa lloviendo 3 largas horas. Mientras tanto su mujer mira por la ventana como llueve en su jardín. Observa una pequeña charca redonda de 1 m. de diámetro y 30 cm. de profundidad que acaban de construir. La televisión local anuncia que se están recogiendo, a causa de la tormenta, 150 decímetros cúbicos a la hora.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Sirven para trabajar el humor…</a:t>
            </a:r>
          </a:p>
        </p:txBody>
      </p:sp>
      <p:pic>
        <p:nvPicPr>
          <p:cNvPr id="34818" name="Picture 2" descr="http://www.locoporlasmatematicasyque.blogsek.es/files/2011/05/bar-division.jpg"/>
          <p:cNvPicPr>
            <a:picLocks noChangeAspect="1" noChangeArrowheads="1"/>
          </p:cNvPicPr>
          <p:nvPr/>
        </p:nvPicPr>
        <p:blipFill>
          <a:blip r:embed="rId2"/>
          <a:srcRect/>
          <a:stretch>
            <a:fillRect/>
          </a:stretch>
        </p:blipFill>
        <p:spPr bwMode="auto">
          <a:xfrm>
            <a:off x="1071538" y="1214422"/>
            <a:ext cx="7143800" cy="5002461"/>
          </a:xfrm>
          <a:prstGeom prst="rect">
            <a:avLst/>
          </a:prstGeom>
          <a:noFill/>
        </p:spPr>
      </p:pic>
    </p:spTree>
    <p:extLst>
      <p:ext uri="{BB962C8B-B14F-4D97-AF65-F5344CB8AC3E}">
        <p14:creationId xmlns:p14="http://schemas.microsoft.com/office/powerpoint/2010/main" val="92619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2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FASE II: Selección de datos</a:t>
            </a:r>
          </a:p>
        </p:txBody>
      </p:sp>
      <p:sp>
        <p:nvSpPr>
          <p:cNvPr id="4" name="3 CuadroTexto"/>
          <p:cNvSpPr txBox="1"/>
          <p:nvPr/>
        </p:nvSpPr>
        <p:spPr>
          <a:xfrm>
            <a:off x="785786" y="1824889"/>
            <a:ext cx="7572428"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buFont typeface="Arial" pitchFamily="34" charset="0"/>
              <a:buChar char="•"/>
            </a:pPr>
            <a:r>
              <a:rPr lang="es-ES" sz="2400" dirty="0"/>
              <a:t>¿A qué hora llegó el ciclista a su casa?</a:t>
            </a:r>
          </a:p>
          <a:p>
            <a:pPr lvl="0">
              <a:buFont typeface="Arial" pitchFamily="34" charset="0"/>
              <a:buChar char="•"/>
            </a:pPr>
            <a:r>
              <a:rPr lang="es-ES" sz="2400" dirty="0"/>
              <a:t>¿Qué volumen de agua cabe en la charca que tienen en el jardín?</a:t>
            </a:r>
          </a:p>
          <a:p>
            <a:pPr lvl="0">
              <a:buFont typeface="Arial" pitchFamily="34" charset="0"/>
              <a:buChar char="•"/>
            </a:pPr>
            <a:r>
              <a:rPr lang="es-ES" sz="2400" dirty="0"/>
              <a:t>¿Cuánto le costó cada manzana?</a:t>
            </a:r>
          </a:p>
          <a:p>
            <a:pPr lvl="0">
              <a:buFont typeface="Arial" pitchFamily="34" charset="0"/>
              <a:buChar char="•"/>
            </a:pPr>
            <a:r>
              <a:rPr lang="es-ES" sz="2400" dirty="0"/>
              <a:t>¿Qué temperatura hacía a las 12 del mediodía?</a:t>
            </a:r>
          </a:p>
          <a:p>
            <a:pPr lvl="0">
              <a:buFont typeface="Arial" pitchFamily="34" charset="0"/>
              <a:buChar char="•"/>
            </a:pPr>
            <a:r>
              <a:rPr lang="es-ES" sz="2400" dirty="0"/>
              <a:t>¿Cuánto tiempo estuvo el ciclista echando la siesta?</a:t>
            </a:r>
          </a:p>
          <a:p>
            <a:pPr lvl="0">
              <a:buFont typeface="Arial" pitchFamily="34" charset="0"/>
              <a:buChar char="•"/>
            </a:pPr>
            <a:r>
              <a:rPr lang="es-ES" sz="2400" dirty="0"/>
              <a:t>¿Cuánto tiempo le duró la botella de agua?</a:t>
            </a:r>
          </a:p>
          <a:p>
            <a:pPr lvl="0">
              <a:buFont typeface="Arial" pitchFamily="34" charset="0"/>
              <a:buChar char="•"/>
            </a:pPr>
            <a:r>
              <a:rPr lang="es-ES" sz="2400" dirty="0"/>
              <a:t>¿A qué velocidad recorrió el trayecto de su casa hasta el principio del puerto de montaña?</a:t>
            </a:r>
          </a:p>
          <a:p>
            <a:pPr lvl="0">
              <a:buFont typeface="Arial" pitchFamily="34" charset="0"/>
              <a:buChar char="•"/>
            </a:pPr>
            <a:r>
              <a:rPr lang="es-ES" sz="2400" dirty="0"/>
              <a:t>¿Qué altura aproximada tiene el puerto de montaña? </a:t>
            </a:r>
          </a:p>
        </p:txBody>
      </p:sp>
      <p:sp>
        <p:nvSpPr>
          <p:cNvPr id="5" name="4 CuadroTexto"/>
          <p:cNvSpPr txBox="1"/>
          <p:nvPr/>
        </p:nvSpPr>
        <p:spPr>
          <a:xfrm>
            <a:off x="785786" y="1142984"/>
            <a:ext cx="7572428" cy="646331"/>
          </a:xfrm>
          <a:prstGeom prst="rect">
            <a:avLst/>
          </a:prstGeom>
          <a:noFill/>
        </p:spPr>
        <p:txBody>
          <a:bodyPr wrap="square" rtlCol="0">
            <a:spAutoFit/>
          </a:bodyPr>
          <a:lstStyle/>
          <a:p>
            <a:r>
              <a:rPr lang="es-ES" dirty="0">
                <a:solidFill>
                  <a:schemeClr val="accent3">
                    <a:lumMod val="75000"/>
                  </a:schemeClr>
                </a:solidFill>
              </a:rPr>
              <a:t>Copia las siguientes frases para tratar de darles respuesta a continuación con la lectura de un texto:</a:t>
            </a:r>
            <a:endParaRPr lang="es-E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522" y="3929066"/>
            <a:ext cx="3744416" cy="249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FASE III: Esquema para la resolución </a:t>
            </a:r>
          </a:p>
        </p:txBody>
      </p:sp>
      <p:sp>
        <p:nvSpPr>
          <p:cNvPr id="4" name="3 CuadroTexto"/>
          <p:cNvSpPr txBox="1"/>
          <p:nvPr/>
        </p:nvSpPr>
        <p:spPr>
          <a:xfrm>
            <a:off x="785786" y="1285860"/>
            <a:ext cx="7572428"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400" b="1" dirty="0"/>
              <a:t>Problema 1: “El labrador”</a:t>
            </a:r>
            <a:endParaRPr lang="es-ES" sz="2400" dirty="0"/>
          </a:p>
          <a:p>
            <a:pPr algn="just"/>
            <a:r>
              <a:rPr lang="es-ES" sz="2400" dirty="0"/>
              <a:t>Un labrador ara por la mañana dos quintas partes de un campo. Por la tarde, vuelve al trabajo y ara un tercio de lo que le quedaba. Sabiendo que aún le queda por arar media hectárea, ¿cuál es la superficie del campo?.</a:t>
            </a:r>
          </a:p>
          <a:p>
            <a:pPr algn="just"/>
            <a:r>
              <a:rPr lang="es-ES" sz="2400" dirty="0"/>
              <a:t>Representa el problema mediante un esquema.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FASE IV: Análisis de resultados.</a:t>
            </a:r>
          </a:p>
        </p:txBody>
      </p:sp>
      <p:sp>
        <p:nvSpPr>
          <p:cNvPr id="4" name="3 CuadroTexto"/>
          <p:cNvSpPr txBox="1"/>
          <p:nvPr/>
        </p:nvSpPr>
        <p:spPr>
          <a:xfrm>
            <a:off x="785786" y="1192114"/>
            <a:ext cx="7572428"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400" b="1" dirty="0"/>
              <a:t>Problema.</a:t>
            </a:r>
            <a:endParaRPr lang="es-ES" sz="2400" dirty="0"/>
          </a:p>
          <a:p>
            <a:pPr algn="just"/>
            <a:r>
              <a:rPr lang="es-ES" sz="2400" dirty="0"/>
              <a:t>Nos vamos 5 amigos de cena y entre todos tenemos 20€. Compramos 4 refrescos a 1€ cada uno, una botella de agua grande por 2,5€ y 5 bocadillos a 1,5€. ¿Cuánto dinero nos sobra a cada uno?. </a:t>
            </a:r>
            <a:r>
              <a:rPr lang="es-ES" sz="2400" b="1" dirty="0">
                <a:solidFill>
                  <a:schemeClr val="accent3">
                    <a:lumMod val="75000"/>
                  </a:schemeClr>
                </a:solidFill>
              </a:rPr>
              <a:t>Analiza el resultado</a:t>
            </a:r>
            <a:r>
              <a:rPr lang="es-ES" sz="2400" dirty="0"/>
              <a:t>.</a:t>
            </a:r>
          </a:p>
        </p:txBody>
      </p:sp>
      <p:sp>
        <p:nvSpPr>
          <p:cNvPr id="5" name="4 CuadroTexto"/>
          <p:cNvSpPr txBox="1"/>
          <p:nvPr/>
        </p:nvSpPr>
        <p:spPr>
          <a:xfrm>
            <a:off x="785786" y="3714752"/>
            <a:ext cx="7500990" cy="2677656"/>
          </a:xfrm>
          <a:prstGeom prst="rect">
            <a:avLst/>
          </a:prstGeom>
          <a:noFill/>
          <a:ln>
            <a:solidFill>
              <a:schemeClr val="tx2">
                <a:lumMod val="90000"/>
              </a:schemeClr>
            </a:solidFill>
          </a:ln>
        </p:spPr>
        <p:txBody>
          <a:bodyPr wrap="square" rtlCol="0">
            <a:spAutoFit/>
          </a:bodyPr>
          <a:lstStyle/>
          <a:p>
            <a:r>
              <a:rPr lang="es-ES" sz="2400" b="1" dirty="0">
                <a:solidFill>
                  <a:schemeClr val="accent3">
                    <a:lumMod val="75000"/>
                  </a:schemeClr>
                </a:solidFill>
              </a:rPr>
              <a:t>Solución:  4x1   = 4€       refrescos</a:t>
            </a:r>
          </a:p>
          <a:p>
            <a:r>
              <a:rPr lang="es-ES" sz="2400" b="1" dirty="0">
                <a:solidFill>
                  <a:schemeClr val="accent3">
                    <a:lumMod val="75000"/>
                  </a:schemeClr>
                </a:solidFill>
              </a:rPr>
              <a:t>  		5x1,5=15,5€  bocadillos</a:t>
            </a:r>
          </a:p>
          <a:p>
            <a:r>
              <a:rPr lang="es-ES" sz="2400" b="1" dirty="0">
                <a:solidFill>
                  <a:schemeClr val="accent3">
                    <a:lumMod val="75000"/>
                  </a:schemeClr>
                </a:solidFill>
              </a:rPr>
              <a:t>                  	    2,5€   botella de agua</a:t>
            </a:r>
          </a:p>
          <a:p>
            <a:endParaRPr lang="es-ES" sz="2400" b="1" dirty="0">
              <a:solidFill>
                <a:schemeClr val="accent3">
                  <a:lumMod val="75000"/>
                </a:schemeClr>
              </a:solidFill>
            </a:endParaRPr>
          </a:p>
          <a:p>
            <a:r>
              <a:rPr lang="es-ES" sz="2400" b="1" dirty="0">
                <a:solidFill>
                  <a:schemeClr val="accent3">
                    <a:lumMod val="75000"/>
                  </a:schemeClr>
                </a:solidFill>
              </a:rPr>
              <a:t>En total 22€. </a:t>
            </a:r>
          </a:p>
          <a:p>
            <a:r>
              <a:rPr lang="es-ES" sz="2400" b="1" dirty="0">
                <a:solidFill>
                  <a:schemeClr val="accent3">
                    <a:lumMod val="75000"/>
                  </a:schemeClr>
                </a:solidFill>
              </a:rPr>
              <a:t>Luego nos han sobrado 22:5= 4,5€ a cada uno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ESTRATEGIAS PARA RESOLVER PROBLEMAS</a:t>
            </a:r>
          </a:p>
        </p:txBody>
      </p:sp>
      <p:pic>
        <p:nvPicPr>
          <p:cNvPr id="2050" name="Picture 2"/>
          <p:cNvPicPr>
            <a:picLocks noChangeAspect="1" noChangeArrowheads="1"/>
          </p:cNvPicPr>
          <p:nvPr/>
        </p:nvPicPr>
        <p:blipFill>
          <a:blip r:embed="rId2"/>
          <a:srcRect/>
          <a:stretch>
            <a:fillRect/>
          </a:stretch>
        </p:blipFill>
        <p:spPr bwMode="auto">
          <a:xfrm>
            <a:off x="1214414" y="1428736"/>
            <a:ext cx="6812421" cy="455296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571480"/>
            <a:ext cx="32861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800" dirty="0">
                <a:solidFill>
                  <a:schemeClr val="bg2">
                    <a:lumMod val="75000"/>
                  </a:schemeClr>
                </a:solidFill>
              </a:rPr>
              <a:t>Hacer un dibujo</a:t>
            </a:r>
          </a:p>
        </p:txBody>
      </p:sp>
      <p:sp>
        <p:nvSpPr>
          <p:cNvPr id="5" name="4 CuadroTexto"/>
          <p:cNvSpPr txBox="1"/>
          <p:nvPr/>
        </p:nvSpPr>
        <p:spPr>
          <a:xfrm>
            <a:off x="642910" y="1357298"/>
            <a:ext cx="7858180" cy="1569660"/>
          </a:xfrm>
          <a:prstGeom prst="rect">
            <a:avLst/>
          </a:prstGeom>
          <a:noFill/>
        </p:spPr>
        <p:txBody>
          <a:bodyPr wrap="square" rtlCol="0">
            <a:spAutoFit/>
          </a:bodyPr>
          <a:lstStyle/>
          <a:p>
            <a:pPr algn="just"/>
            <a:r>
              <a:rPr lang="es-ES" sz="2400" dirty="0">
                <a:solidFill>
                  <a:schemeClr val="bg2">
                    <a:lumMod val="75000"/>
                  </a:schemeClr>
                </a:solidFill>
              </a:rPr>
              <a:t>Una hamburguesa y una bebida cuestan 5€. Una hamburguesa con dos bebidas cuestan 7€. ¿Cuánto cuesta una hamburguesa? ¿Cuánto cuesta una bebida?</a:t>
            </a:r>
          </a:p>
        </p:txBody>
      </p:sp>
      <p:pic>
        <p:nvPicPr>
          <p:cNvPr id="1026" name="Picture 2"/>
          <p:cNvPicPr>
            <a:picLocks noChangeAspect="1" noChangeArrowheads="1"/>
          </p:cNvPicPr>
          <p:nvPr/>
        </p:nvPicPr>
        <p:blipFill>
          <a:blip r:embed="rId2"/>
          <a:srcRect/>
          <a:stretch>
            <a:fillRect/>
          </a:stretch>
        </p:blipFill>
        <p:spPr bwMode="auto">
          <a:xfrm>
            <a:off x="4714876" y="2928934"/>
            <a:ext cx="3855623" cy="230982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642910" y="3500438"/>
            <a:ext cx="3778258" cy="242888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571480"/>
            <a:ext cx="328614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2800" dirty="0">
                <a:solidFill>
                  <a:schemeClr val="bg2">
                    <a:lumMod val="75000"/>
                  </a:schemeClr>
                </a:solidFill>
              </a:rPr>
              <a:t>Ensayo y error</a:t>
            </a:r>
          </a:p>
        </p:txBody>
      </p:sp>
      <p:sp>
        <p:nvSpPr>
          <p:cNvPr id="5" name="4 CuadroTexto"/>
          <p:cNvSpPr txBox="1"/>
          <p:nvPr/>
        </p:nvSpPr>
        <p:spPr>
          <a:xfrm>
            <a:off x="642910" y="1357298"/>
            <a:ext cx="7858180" cy="461665"/>
          </a:xfrm>
          <a:prstGeom prst="rect">
            <a:avLst/>
          </a:prstGeom>
          <a:noFill/>
        </p:spPr>
        <p:txBody>
          <a:bodyPr wrap="square" rtlCol="0">
            <a:spAutoFit/>
          </a:bodyPr>
          <a:lstStyle/>
          <a:p>
            <a:pPr algn="just"/>
            <a:r>
              <a:rPr lang="es-ES" sz="2400" dirty="0">
                <a:solidFill>
                  <a:schemeClr val="bg2">
                    <a:lumMod val="75000"/>
                  </a:schemeClr>
                </a:solidFill>
              </a:rPr>
              <a:t>¿Cuál es la raíz cuadrada de 1024?</a:t>
            </a:r>
          </a:p>
        </p:txBody>
      </p:sp>
      <p:pic>
        <p:nvPicPr>
          <p:cNvPr id="2050" name="Picture 2"/>
          <p:cNvPicPr>
            <a:picLocks noChangeAspect="1" noChangeArrowheads="1"/>
          </p:cNvPicPr>
          <p:nvPr/>
        </p:nvPicPr>
        <p:blipFill>
          <a:blip r:embed="rId2"/>
          <a:srcRect/>
          <a:stretch>
            <a:fillRect/>
          </a:stretch>
        </p:blipFill>
        <p:spPr bwMode="auto">
          <a:xfrm>
            <a:off x="3338513" y="2505074"/>
            <a:ext cx="4762304" cy="3567131"/>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4643438" y="3357562"/>
            <a:ext cx="3622089" cy="2257429"/>
          </a:xfrm>
          <a:prstGeom prst="rect">
            <a:avLst/>
          </a:prstGeom>
          <a:noFill/>
          <a:ln w="9525">
            <a:noFill/>
            <a:miter lim="800000"/>
            <a:headEnd/>
            <a:tailEnd/>
          </a:ln>
          <a:effectLst/>
        </p:spPr>
      </p:pic>
      <p:sp>
        <p:nvSpPr>
          <p:cNvPr id="4" name="3 CuadroTexto"/>
          <p:cNvSpPr txBox="1"/>
          <p:nvPr/>
        </p:nvSpPr>
        <p:spPr>
          <a:xfrm>
            <a:off x="642910" y="571480"/>
            <a:ext cx="3857652"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 sz="2800" dirty="0">
                <a:solidFill>
                  <a:schemeClr val="bg2">
                    <a:lumMod val="75000"/>
                  </a:schemeClr>
                </a:solidFill>
              </a:rPr>
              <a:t>Hacer un diagrama</a:t>
            </a:r>
          </a:p>
        </p:txBody>
      </p:sp>
      <p:sp>
        <p:nvSpPr>
          <p:cNvPr id="5" name="4 CuadroTexto"/>
          <p:cNvSpPr txBox="1"/>
          <p:nvPr/>
        </p:nvSpPr>
        <p:spPr>
          <a:xfrm>
            <a:off x="642910" y="1357298"/>
            <a:ext cx="7858180" cy="1938992"/>
          </a:xfrm>
          <a:prstGeom prst="rect">
            <a:avLst/>
          </a:prstGeom>
          <a:noFill/>
        </p:spPr>
        <p:txBody>
          <a:bodyPr wrap="square" rtlCol="0">
            <a:spAutoFit/>
          </a:bodyPr>
          <a:lstStyle/>
          <a:p>
            <a:r>
              <a:rPr lang="es-ES" sz="2400" dirty="0">
                <a:solidFill>
                  <a:schemeClr val="accent3">
                    <a:lumMod val="75000"/>
                  </a:schemeClr>
                </a:solidFill>
              </a:rPr>
              <a:t>¿En un automóvil viajan cuatro personas A, B, C, D de las cuales sólo A y B pueden conducir. ¿De cuántas maneras diferentes pueden sentarse en el auto si los que van de pasajeros viajan en el asiento trasero?</a:t>
            </a:r>
          </a:p>
        </p:txBody>
      </p:sp>
      <p:pic>
        <p:nvPicPr>
          <p:cNvPr id="1026" name="Picture 2"/>
          <p:cNvPicPr>
            <a:picLocks noChangeAspect="1" noChangeArrowheads="1"/>
          </p:cNvPicPr>
          <p:nvPr/>
        </p:nvPicPr>
        <p:blipFill>
          <a:blip r:embed="rId3"/>
          <a:srcRect/>
          <a:stretch>
            <a:fillRect/>
          </a:stretch>
        </p:blipFill>
        <p:spPr bwMode="auto">
          <a:xfrm>
            <a:off x="857224" y="3714752"/>
            <a:ext cx="7350924" cy="192881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571480"/>
            <a:ext cx="7858180" cy="13849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 sz="2800" dirty="0">
                <a:solidFill>
                  <a:schemeClr val="bg2">
                    <a:lumMod val="75000"/>
                  </a:schemeClr>
                </a:solidFill>
              </a:rPr>
              <a:t>Reducción al absurdo: Consiste en suponer lo contrario y llegar a contradicción.</a:t>
            </a:r>
          </a:p>
        </p:txBody>
      </p:sp>
      <p:sp>
        <p:nvSpPr>
          <p:cNvPr id="5" name="4 CuadroTexto"/>
          <p:cNvSpPr txBox="1"/>
          <p:nvPr/>
        </p:nvSpPr>
        <p:spPr>
          <a:xfrm>
            <a:off x="642910" y="3357562"/>
            <a:ext cx="7858180" cy="2308324"/>
          </a:xfrm>
          <a:prstGeom prst="rect">
            <a:avLst/>
          </a:prstGeom>
          <a:noFill/>
        </p:spPr>
        <p:txBody>
          <a:bodyPr wrap="square" rtlCol="0">
            <a:spAutoFit/>
          </a:bodyPr>
          <a:lstStyle/>
          <a:p>
            <a:r>
              <a:rPr lang="es-ES" sz="2400" dirty="0">
                <a:solidFill>
                  <a:schemeClr val="accent6">
                    <a:lumMod val="75000"/>
                  </a:schemeClr>
                </a:solidFill>
              </a:rPr>
              <a:t>Supongamos que existe solo una cantidad finita r de números primos. En ese caso, podemos ponerlos todos en una lista grande, y multiplicarlos. Llamamos n a este producto. </a:t>
            </a:r>
          </a:p>
          <a:p>
            <a:endParaRPr lang="es-ES" sz="2400" dirty="0">
              <a:solidFill>
                <a:schemeClr val="accent6">
                  <a:lumMod val="75000"/>
                </a:schemeClr>
              </a:solidFill>
            </a:endParaRPr>
          </a:p>
          <a:p>
            <a:pPr algn="ctr"/>
            <a:r>
              <a:rPr lang="es-ES" sz="2400" dirty="0">
                <a:solidFill>
                  <a:schemeClr val="accent6">
                    <a:lumMod val="75000"/>
                  </a:schemeClr>
                </a:solidFill>
              </a:rPr>
              <a:t>n=p1∙p2 ∙ ∙ ∙ ∙</a:t>
            </a:r>
            <a:r>
              <a:rPr lang="es-ES" sz="2400" dirty="0" err="1">
                <a:solidFill>
                  <a:schemeClr val="accent6">
                    <a:lumMod val="75000"/>
                  </a:schemeClr>
                </a:solidFill>
              </a:rPr>
              <a:t>pr</a:t>
            </a:r>
            <a:endParaRPr lang="es-ES" sz="2400" dirty="0">
              <a:solidFill>
                <a:schemeClr val="accent6">
                  <a:lumMod val="75000"/>
                </a:schemeClr>
              </a:solidFill>
            </a:endParaRPr>
          </a:p>
        </p:txBody>
      </p:sp>
      <p:sp>
        <p:nvSpPr>
          <p:cNvPr id="6" name="5 Rectángulo"/>
          <p:cNvSpPr/>
          <p:nvPr/>
        </p:nvSpPr>
        <p:spPr>
          <a:xfrm>
            <a:off x="714348" y="2214554"/>
            <a:ext cx="7643866" cy="10001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3200" dirty="0"/>
              <a:t>Demostrar que existen infinitos números primos.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571480"/>
            <a:ext cx="7858180" cy="13849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 sz="2800" dirty="0" err="1">
                <a:solidFill>
                  <a:schemeClr val="bg2">
                    <a:lumMod val="75000"/>
                  </a:schemeClr>
                </a:solidFill>
              </a:rPr>
              <a:t>Reduccion</a:t>
            </a:r>
            <a:r>
              <a:rPr lang="es-ES" sz="2800" dirty="0">
                <a:solidFill>
                  <a:schemeClr val="bg2">
                    <a:lumMod val="75000"/>
                  </a:schemeClr>
                </a:solidFill>
              </a:rPr>
              <a:t> al absurdo: Consiste en suponer lo contrario y llegar a contradicción.</a:t>
            </a:r>
          </a:p>
        </p:txBody>
      </p:sp>
      <p:sp>
        <p:nvSpPr>
          <p:cNvPr id="5" name="4 CuadroTexto"/>
          <p:cNvSpPr txBox="1"/>
          <p:nvPr/>
        </p:nvSpPr>
        <p:spPr>
          <a:xfrm>
            <a:off x="642910" y="2500306"/>
            <a:ext cx="7858180" cy="3416320"/>
          </a:xfrm>
          <a:prstGeom prst="rect">
            <a:avLst/>
          </a:prstGeom>
          <a:noFill/>
        </p:spPr>
        <p:txBody>
          <a:bodyPr wrap="square" rtlCol="0">
            <a:spAutoFit/>
          </a:bodyPr>
          <a:lstStyle/>
          <a:p>
            <a:r>
              <a:rPr lang="es-ES" sz="2400" dirty="0">
                <a:solidFill>
                  <a:schemeClr val="accent6">
                    <a:lumMod val="75000"/>
                  </a:schemeClr>
                </a:solidFill>
              </a:rPr>
              <a:t>Pero entonces el número n+1=(p1∙p2 ∙ ∙ ∙ ∙</a:t>
            </a:r>
            <a:r>
              <a:rPr lang="es-ES" sz="2400" dirty="0" err="1">
                <a:solidFill>
                  <a:schemeClr val="accent6">
                    <a:lumMod val="75000"/>
                  </a:schemeClr>
                </a:solidFill>
              </a:rPr>
              <a:t>pr</a:t>
            </a:r>
            <a:r>
              <a:rPr lang="es-ES" sz="2400" dirty="0">
                <a:solidFill>
                  <a:schemeClr val="accent6">
                    <a:lumMod val="75000"/>
                  </a:schemeClr>
                </a:solidFill>
              </a:rPr>
              <a:t>)+1 </a:t>
            </a:r>
          </a:p>
          <a:p>
            <a:r>
              <a:rPr lang="es-ES" sz="2400" dirty="0">
                <a:solidFill>
                  <a:schemeClr val="accent6">
                    <a:lumMod val="75000"/>
                  </a:schemeClr>
                </a:solidFill>
              </a:rPr>
              <a:t>no es divisible por p1, p2, … </a:t>
            </a:r>
            <a:r>
              <a:rPr lang="es-ES" sz="2400" dirty="0" err="1">
                <a:solidFill>
                  <a:schemeClr val="accent6">
                    <a:lumMod val="75000"/>
                  </a:schemeClr>
                </a:solidFill>
              </a:rPr>
              <a:t>pr</a:t>
            </a:r>
            <a:r>
              <a:rPr lang="es-ES" sz="2400" dirty="0">
                <a:solidFill>
                  <a:schemeClr val="accent6">
                    <a:lumMod val="75000"/>
                  </a:schemeClr>
                </a:solidFill>
              </a:rPr>
              <a:t> ya que al dividir nos da resto 1 (la división no es exacta).</a:t>
            </a:r>
          </a:p>
          <a:p>
            <a:endParaRPr lang="es-ES" sz="2400" dirty="0">
              <a:solidFill>
                <a:schemeClr val="accent6">
                  <a:lumMod val="75000"/>
                </a:schemeClr>
              </a:solidFill>
            </a:endParaRPr>
          </a:p>
          <a:p>
            <a:r>
              <a:rPr lang="es-ES" sz="2400" dirty="0">
                <a:solidFill>
                  <a:schemeClr val="accent6">
                    <a:lumMod val="75000"/>
                  </a:schemeClr>
                </a:solidFill>
              </a:rPr>
              <a:t>Si no se puede dividir por ninguno de los primos, entonces sólo se podrá dividir por 1 y por si mismo. Pero si es así es primo y además distinto de los que había. ABSURDO. La afirmación inicial tiene que ser falsa.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571480"/>
            <a:ext cx="7858180"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 sz="2800" dirty="0">
                <a:solidFill>
                  <a:schemeClr val="bg2">
                    <a:lumMod val="75000"/>
                  </a:schemeClr>
                </a:solidFill>
              </a:rPr>
              <a:t>Principio de inducción para demostrar cosas</a:t>
            </a:r>
          </a:p>
        </p:txBody>
      </p:sp>
      <p:sp>
        <p:nvSpPr>
          <p:cNvPr id="5" name="4 CuadroTexto"/>
          <p:cNvSpPr txBox="1"/>
          <p:nvPr/>
        </p:nvSpPr>
        <p:spPr>
          <a:xfrm>
            <a:off x="642910" y="1857364"/>
            <a:ext cx="7858180" cy="1200329"/>
          </a:xfrm>
          <a:prstGeom prst="rect">
            <a:avLst/>
          </a:prstGeom>
          <a:noFill/>
        </p:spPr>
        <p:txBody>
          <a:bodyPr wrap="square" rtlCol="0">
            <a:spAutoFit/>
          </a:bodyPr>
          <a:lstStyle/>
          <a:p>
            <a:pPr marL="457200" indent="-457200">
              <a:buAutoNum type="arabicParenR"/>
            </a:pPr>
            <a:r>
              <a:rPr lang="es-ES" sz="2400" dirty="0">
                <a:solidFill>
                  <a:schemeClr val="accent6">
                    <a:lumMod val="75000"/>
                  </a:schemeClr>
                </a:solidFill>
              </a:rPr>
              <a:t>Ver que para n=0 se cumple la condición.</a:t>
            </a:r>
          </a:p>
          <a:p>
            <a:pPr marL="457200" indent="-457200">
              <a:buAutoNum type="arabicParenR"/>
            </a:pPr>
            <a:r>
              <a:rPr lang="es-ES" sz="2400" dirty="0">
                <a:solidFill>
                  <a:schemeClr val="accent6">
                    <a:lumMod val="75000"/>
                  </a:schemeClr>
                </a:solidFill>
              </a:rPr>
              <a:t> Suponerla cierta para n=k y ver si se cumple para n=k+1</a:t>
            </a:r>
          </a:p>
        </p:txBody>
      </p:sp>
      <p:sp>
        <p:nvSpPr>
          <p:cNvPr id="6" name="5 CuadroTexto"/>
          <p:cNvSpPr txBox="1"/>
          <p:nvPr/>
        </p:nvSpPr>
        <p:spPr>
          <a:xfrm>
            <a:off x="571472" y="3357562"/>
            <a:ext cx="8001056"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400" b="1" dirty="0">
                <a:solidFill>
                  <a:schemeClr val="accent6">
                    <a:lumMod val="75000"/>
                  </a:schemeClr>
                </a:solidFill>
              </a:rPr>
              <a:t>Demostrar que </a:t>
            </a:r>
            <a:r>
              <a:rPr lang="pt-BR" sz="2400" b="1" dirty="0">
                <a:solidFill>
                  <a:schemeClr val="accent6">
                    <a:lumMod val="75000"/>
                  </a:schemeClr>
                </a:solidFill>
              </a:rPr>
              <a:t>0 + 2 + 4 +…+ 2n = n(n + 1)</a:t>
            </a:r>
            <a:endParaRPr lang="es-E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328238" y="609881"/>
            <a:ext cx="2458603" cy="1200329"/>
          </a:xfrm>
          <a:prstGeom prst="rect">
            <a:avLst/>
          </a:prstGeom>
          <a:noFill/>
        </p:spPr>
        <p:txBody>
          <a:bodyPr wrap="square" rtlCol="0">
            <a:spAutoFit/>
          </a:bodyPr>
          <a:lstStyle/>
          <a:p>
            <a:pPr algn="ctr"/>
            <a:r>
              <a:rPr lang="es-ES" sz="2400" b="1" dirty="0">
                <a:solidFill>
                  <a:schemeClr val="accent1">
                    <a:lumMod val="50000"/>
                  </a:schemeClr>
                </a:solidFill>
              </a:rPr>
              <a:t>Sirven para trabajar el humor…</a:t>
            </a:r>
          </a:p>
        </p:txBody>
      </p:sp>
      <p:pic>
        <p:nvPicPr>
          <p:cNvPr id="2" name="Imagen 1">
            <a:extLst>
              <a:ext uri="{FF2B5EF4-FFF2-40B4-BE49-F238E27FC236}">
                <a16:creationId xmlns:a16="http://schemas.microsoft.com/office/drawing/2014/main" id="{29629519-181B-8541-A8F1-0081B5826A87}"/>
              </a:ext>
            </a:extLst>
          </p:cNvPr>
          <p:cNvPicPr>
            <a:picLocks noChangeAspect="1"/>
          </p:cNvPicPr>
          <p:nvPr/>
        </p:nvPicPr>
        <p:blipFill>
          <a:blip r:embed="rId2"/>
          <a:stretch>
            <a:fillRect/>
          </a:stretch>
        </p:blipFill>
        <p:spPr>
          <a:xfrm>
            <a:off x="539552" y="609880"/>
            <a:ext cx="5788687" cy="578868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10" y="571480"/>
            <a:ext cx="7858180" cy="95410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 sz="2800" dirty="0">
                <a:solidFill>
                  <a:schemeClr val="bg2">
                    <a:lumMod val="75000"/>
                  </a:schemeClr>
                </a:solidFill>
              </a:rPr>
              <a:t>Principio de inducción para demostrar cosas</a:t>
            </a:r>
          </a:p>
        </p:txBody>
      </p:sp>
      <p:sp>
        <p:nvSpPr>
          <p:cNvPr id="5" name="4 CuadroTexto"/>
          <p:cNvSpPr txBox="1"/>
          <p:nvPr/>
        </p:nvSpPr>
        <p:spPr>
          <a:xfrm>
            <a:off x="642910" y="2357430"/>
            <a:ext cx="7858180" cy="461665"/>
          </a:xfrm>
          <a:prstGeom prst="rect">
            <a:avLst/>
          </a:prstGeom>
          <a:noFill/>
        </p:spPr>
        <p:txBody>
          <a:bodyPr wrap="square" rtlCol="0">
            <a:spAutoFit/>
          </a:bodyPr>
          <a:lstStyle/>
          <a:p>
            <a:pPr marL="457200" indent="-457200">
              <a:buAutoNum type="arabicParenR"/>
            </a:pPr>
            <a:r>
              <a:rPr lang="pt-BR" sz="2400" dirty="0">
                <a:solidFill>
                  <a:schemeClr val="accent6">
                    <a:lumMod val="75000"/>
                  </a:schemeClr>
                </a:solidFill>
              </a:rPr>
              <a:t>Para n = 0:   0 = 0(0 + 1)</a:t>
            </a:r>
            <a:endParaRPr lang="es-ES" sz="2400" dirty="0">
              <a:solidFill>
                <a:schemeClr val="accent6">
                  <a:lumMod val="75000"/>
                </a:schemeClr>
              </a:solidFill>
            </a:endParaRPr>
          </a:p>
        </p:txBody>
      </p:sp>
      <p:sp>
        <p:nvSpPr>
          <p:cNvPr id="6" name="5 CuadroTexto"/>
          <p:cNvSpPr txBox="1"/>
          <p:nvPr/>
        </p:nvSpPr>
        <p:spPr>
          <a:xfrm>
            <a:off x="571472" y="1714488"/>
            <a:ext cx="8001056"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400" b="1" dirty="0">
                <a:solidFill>
                  <a:schemeClr val="accent6">
                    <a:lumMod val="75000"/>
                  </a:schemeClr>
                </a:solidFill>
              </a:rPr>
              <a:t>Demostrar que </a:t>
            </a:r>
            <a:r>
              <a:rPr lang="pt-BR" sz="2400" b="1" dirty="0">
                <a:solidFill>
                  <a:schemeClr val="accent6">
                    <a:lumMod val="75000"/>
                  </a:schemeClr>
                </a:solidFill>
              </a:rPr>
              <a:t>0 + 2 + 4 +…+ 2n = n(n + 1)</a:t>
            </a:r>
            <a:endParaRPr lang="es-ES" b="1" dirty="0"/>
          </a:p>
        </p:txBody>
      </p:sp>
      <p:sp>
        <p:nvSpPr>
          <p:cNvPr id="7" name="6 CuadroTexto"/>
          <p:cNvSpPr txBox="1"/>
          <p:nvPr/>
        </p:nvSpPr>
        <p:spPr>
          <a:xfrm>
            <a:off x="642910" y="2857496"/>
            <a:ext cx="7858180" cy="2308324"/>
          </a:xfrm>
          <a:prstGeom prst="rect">
            <a:avLst/>
          </a:prstGeom>
          <a:noFill/>
        </p:spPr>
        <p:txBody>
          <a:bodyPr wrap="square" rtlCol="0">
            <a:spAutoFit/>
          </a:bodyPr>
          <a:lstStyle/>
          <a:p>
            <a:pPr marL="457200" indent="-457200"/>
            <a:r>
              <a:rPr lang="pt-BR" sz="2400" dirty="0">
                <a:solidFill>
                  <a:schemeClr val="accent6">
                    <a:lumMod val="75000"/>
                  </a:schemeClr>
                </a:solidFill>
              </a:rPr>
              <a:t>2) </a:t>
            </a:r>
            <a:r>
              <a:rPr lang="pt-BR" sz="2400" dirty="0" err="1">
                <a:solidFill>
                  <a:schemeClr val="accent6">
                    <a:lumMod val="75000"/>
                  </a:schemeClr>
                </a:solidFill>
              </a:rPr>
              <a:t>Suponemos</a:t>
            </a:r>
            <a:r>
              <a:rPr lang="pt-BR" sz="2400" dirty="0">
                <a:solidFill>
                  <a:schemeClr val="accent6">
                    <a:lumMod val="75000"/>
                  </a:schemeClr>
                </a:solidFill>
              </a:rPr>
              <a:t> </a:t>
            </a:r>
            <a:r>
              <a:rPr lang="pt-BR" sz="2400" dirty="0" err="1">
                <a:solidFill>
                  <a:schemeClr val="accent6">
                    <a:lumMod val="75000"/>
                  </a:schemeClr>
                </a:solidFill>
              </a:rPr>
              <a:t>cierto</a:t>
            </a:r>
            <a:r>
              <a:rPr lang="pt-BR" sz="2400" dirty="0">
                <a:solidFill>
                  <a:schemeClr val="accent6">
                    <a:lumMod val="75000"/>
                  </a:schemeClr>
                </a:solidFill>
              </a:rPr>
              <a:t> para n=k</a:t>
            </a:r>
          </a:p>
          <a:p>
            <a:pPr marL="457200" indent="-457200"/>
            <a:r>
              <a:rPr lang="pt-BR" sz="2400" dirty="0">
                <a:solidFill>
                  <a:schemeClr val="accent6">
                    <a:lumMod val="75000"/>
                  </a:schemeClr>
                </a:solidFill>
              </a:rPr>
              <a:t>0+2+4+...+2k=k(k+1)</a:t>
            </a:r>
          </a:p>
          <a:p>
            <a:pPr marL="457200" indent="-457200"/>
            <a:endParaRPr lang="pt-BR" sz="2400" dirty="0">
              <a:solidFill>
                <a:schemeClr val="accent6">
                  <a:lumMod val="75000"/>
                </a:schemeClr>
              </a:solidFill>
            </a:endParaRPr>
          </a:p>
          <a:p>
            <a:pPr marL="457200" indent="-457200"/>
            <a:r>
              <a:rPr lang="pt-BR" sz="2400" dirty="0" err="1">
                <a:solidFill>
                  <a:schemeClr val="accent6">
                    <a:lumMod val="75000"/>
                  </a:schemeClr>
                </a:solidFill>
              </a:rPr>
              <a:t>Veamos</a:t>
            </a:r>
            <a:r>
              <a:rPr lang="pt-BR" sz="2400" dirty="0">
                <a:solidFill>
                  <a:schemeClr val="accent6">
                    <a:lumMod val="75000"/>
                  </a:schemeClr>
                </a:solidFill>
              </a:rPr>
              <a:t> </a:t>
            </a:r>
            <a:r>
              <a:rPr lang="pt-BR" sz="2400" dirty="0" err="1">
                <a:solidFill>
                  <a:schemeClr val="accent6">
                    <a:lumMod val="75000"/>
                  </a:schemeClr>
                </a:solidFill>
              </a:rPr>
              <a:t>cuanto</a:t>
            </a:r>
            <a:r>
              <a:rPr lang="pt-BR" sz="2400" dirty="0">
                <a:solidFill>
                  <a:schemeClr val="accent6">
                    <a:lumMod val="75000"/>
                  </a:schemeClr>
                </a:solidFill>
              </a:rPr>
              <a:t> vale </a:t>
            </a:r>
          </a:p>
          <a:p>
            <a:pPr marL="457200" indent="-457200"/>
            <a:r>
              <a:rPr lang="pt-BR" sz="2400" dirty="0">
                <a:solidFill>
                  <a:schemeClr val="accent6">
                    <a:lumMod val="75000"/>
                  </a:schemeClr>
                </a:solidFill>
              </a:rPr>
              <a:t>0+2+4+...+2k+2k+1=k(k+1) + 2k+1 = </a:t>
            </a:r>
            <a:r>
              <a:rPr lang="pt-BR" sz="2400" dirty="0" err="1">
                <a:solidFill>
                  <a:schemeClr val="accent6">
                    <a:lumMod val="75000"/>
                  </a:schemeClr>
                </a:solidFill>
              </a:rPr>
              <a:t>k^</a:t>
            </a:r>
            <a:r>
              <a:rPr lang="pt-BR" sz="2400" dirty="0">
                <a:solidFill>
                  <a:schemeClr val="accent6">
                    <a:lumMod val="75000"/>
                  </a:schemeClr>
                </a:solidFill>
              </a:rPr>
              <a:t>2+3k+1= (k+1)(k+2)</a:t>
            </a:r>
            <a:endParaRPr lang="es-ES" sz="2400" dirty="0">
              <a:solidFill>
                <a:schemeClr val="accent6">
                  <a:lumMod val="7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642910" y="571480"/>
            <a:ext cx="7786742" cy="371477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5400" b="1" dirty="0"/>
              <a:t>Video</a:t>
            </a:r>
          </a:p>
          <a:p>
            <a:pPr algn="ctr"/>
            <a:r>
              <a:rPr lang="es-ES" sz="5400" b="1" dirty="0"/>
              <a:t>“La belleza pura de las matemáticas”</a:t>
            </a:r>
          </a:p>
        </p:txBody>
      </p:sp>
      <p:pic>
        <p:nvPicPr>
          <p:cNvPr id="41986" name="Picture 2" descr="https://encrypted-tbn3.gstatic.com/images?q=tbn:ANd9GcTmXJXQT3AVafz4uVk-A4BHVEUl0n57HjAF3kHfjrZD5oCJv-11"/>
          <p:cNvPicPr>
            <a:picLocks noChangeAspect="1" noChangeArrowheads="1"/>
          </p:cNvPicPr>
          <p:nvPr/>
        </p:nvPicPr>
        <p:blipFill>
          <a:blip r:embed="rId2"/>
          <a:srcRect/>
          <a:stretch>
            <a:fillRect/>
          </a:stretch>
        </p:blipFill>
        <p:spPr bwMode="auto">
          <a:xfrm>
            <a:off x="1000100" y="4500570"/>
            <a:ext cx="2466975" cy="1847851"/>
          </a:xfrm>
          <a:prstGeom prst="rect">
            <a:avLst/>
          </a:prstGeom>
          <a:ln>
            <a:noFill/>
          </a:ln>
          <a:effectLst>
            <a:outerShdw blurRad="292100" dist="139700" dir="2700000" algn="tl" rotWithShape="0">
              <a:srgbClr val="333333">
                <a:alpha val="65000"/>
              </a:srgbClr>
            </a:outerShdw>
          </a:effectLst>
        </p:spPr>
      </p:pic>
      <p:pic>
        <p:nvPicPr>
          <p:cNvPr id="41988" name="Picture 4" descr="https://encrypted-tbn1.gstatic.com/images?q=tbn:ANd9GcTWJs25b-HV4oirbB37fFtGEk_pTeqb0il0lh4XnZdyELwZaH5I"/>
          <p:cNvPicPr>
            <a:picLocks noChangeAspect="1" noChangeArrowheads="1"/>
          </p:cNvPicPr>
          <p:nvPr/>
        </p:nvPicPr>
        <p:blipFill>
          <a:blip r:embed="rId3"/>
          <a:srcRect/>
          <a:stretch>
            <a:fillRect/>
          </a:stretch>
        </p:blipFill>
        <p:spPr bwMode="auto">
          <a:xfrm>
            <a:off x="5500694" y="4572008"/>
            <a:ext cx="2619375" cy="1743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9039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Sirven para trabajar el humor…</a:t>
            </a:r>
          </a:p>
        </p:txBody>
      </p:sp>
      <p:pic>
        <p:nvPicPr>
          <p:cNvPr id="1026" name="Picture 2" descr="http://chistemat.es/wp-content/uploads/2013/12/53-pi-oj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458" y="1071546"/>
            <a:ext cx="3577084" cy="539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053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Sirven para trabajar el humor…</a:t>
            </a:r>
          </a:p>
        </p:txBody>
      </p:sp>
      <p:pic>
        <p:nvPicPr>
          <p:cNvPr id="18433" name="Picture 1"/>
          <p:cNvPicPr>
            <a:picLocks noChangeAspect="1" noChangeArrowheads="1"/>
          </p:cNvPicPr>
          <p:nvPr/>
        </p:nvPicPr>
        <p:blipFill>
          <a:blip r:embed="rId2"/>
          <a:srcRect/>
          <a:stretch>
            <a:fillRect/>
          </a:stretch>
        </p:blipFill>
        <p:spPr bwMode="auto">
          <a:xfrm>
            <a:off x="1000100" y="1571612"/>
            <a:ext cx="7186133" cy="400052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fade">
                                      <p:cBhvr>
                                        <p:cTn id="7" dur="20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Sirven para trabajar el humor…</a:t>
            </a:r>
          </a:p>
        </p:txBody>
      </p:sp>
      <p:pic>
        <p:nvPicPr>
          <p:cNvPr id="1026" name="Picture 2" descr="https://matematicascercanas.files.wordpress.com/2015/01/ocho_infinit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5" y="1213444"/>
            <a:ext cx="5010150" cy="509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063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Sirven para trabajar el humor…</a:t>
            </a:r>
          </a:p>
        </p:txBody>
      </p:sp>
      <p:pic>
        <p:nvPicPr>
          <p:cNvPr id="2" name="Imagen 1">
            <a:extLst>
              <a:ext uri="{FF2B5EF4-FFF2-40B4-BE49-F238E27FC236}">
                <a16:creationId xmlns:a16="http://schemas.microsoft.com/office/drawing/2014/main" id="{25B333C6-FD64-CC46-907F-BB5586EEB267}"/>
              </a:ext>
            </a:extLst>
          </p:cNvPr>
          <p:cNvPicPr>
            <a:picLocks noChangeAspect="1"/>
          </p:cNvPicPr>
          <p:nvPr/>
        </p:nvPicPr>
        <p:blipFill rotWithShape="1">
          <a:blip r:embed="rId2"/>
          <a:srcRect b="5749"/>
          <a:stretch/>
        </p:blipFill>
        <p:spPr>
          <a:xfrm>
            <a:off x="2051720" y="1071546"/>
            <a:ext cx="4778491" cy="5453798"/>
          </a:xfrm>
          <a:prstGeom prst="rect">
            <a:avLst/>
          </a:prstGeom>
        </p:spPr>
      </p:pic>
    </p:spTree>
    <p:extLst>
      <p:ext uri="{BB962C8B-B14F-4D97-AF65-F5344CB8AC3E}">
        <p14:creationId xmlns:p14="http://schemas.microsoft.com/office/powerpoint/2010/main" val="1616032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Sirven para trabajar el humor…</a:t>
            </a:r>
          </a:p>
        </p:txBody>
      </p:sp>
      <p:pic>
        <p:nvPicPr>
          <p:cNvPr id="4" name="Imagen 3">
            <a:extLst>
              <a:ext uri="{FF2B5EF4-FFF2-40B4-BE49-F238E27FC236}">
                <a16:creationId xmlns:a16="http://schemas.microsoft.com/office/drawing/2014/main" id="{794E3453-8658-524A-BA5A-579776D6476F}"/>
              </a:ext>
            </a:extLst>
          </p:cNvPr>
          <p:cNvPicPr>
            <a:picLocks noChangeAspect="1"/>
          </p:cNvPicPr>
          <p:nvPr/>
        </p:nvPicPr>
        <p:blipFill>
          <a:blip r:embed="rId2"/>
          <a:stretch>
            <a:fillRect/>
          </a:stretch>
        </p:blipFill>
        <p:spPr>
          <a:xfrm>
            <a:off x="1547664" y="1071546"/>
            <a:ext cx="5852177" cy="5331405"/>
          </a:xfrm>
          <a:prstGeom prst="rect">
            <a:avLst/>
          </a:prstGeom>
        </p:spPr>
      </p:pic>
    </p:spTree>
    <p:extLst>
      <p:ext uri="{BB962C8B-B14F-4D97-AF65-F5344CB8AC3E}">
        <p14:creationId xmlns:p14="http://schemas.microsoft.com/office/powerpoint/2010/main" val="4005453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8116</TotalTime>
  <Words>1467</Words>
  <Application>Microsoft Macintosh PowerPoint</Application>
  <PresentationFormat>Presentación en pantalla (4:3)</PresentationFormat>
  <Paragraphs>111</Paragraphs>
  <Slides>41</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41</vt:i4>
      </vt:variant>
    </vt:vector>
  </HeadingPairs>
  <TitlesOfParts>
    <vt:vector size="46" baseType="lpstr">
      <vt:lpstr>Arial</vt:lpstr>
      <vt:lpstr>Calibri</vt:lpstr>
      <vt:lpstr>Verdana</vt:lpstr>
      <vt:lpstr>Wingdings 2</vt:lpstr>
      <vt:lpstr>Aspecto</vt:lpstr>
      <vt:lpstr>¿Para qué sirven las Matemáticas?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Dani</dc:creator>
  <cp:lastModifiedBy>Usuario de Microsoft Office</cp:lastModifiedBy>
  <cp:revision>121</cp:revision>
  <dcterms:created xsi:type="dcterms:W3CDTF">2012-11-26T21:13:21Z</dcterms:created>
  <dcterms:modified xsi:type="dcterms:W3CDTF">2019-09-11T20:33:44Z</dcterms:modified>
</cp:coreProperties>
</file>