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29"/>
  </p:normalViewPr>
  <p:slideViewPr>
    <p:cSldViewPr snapToGrid="0" snapToObjects="1">
      <p:cViewPr varScale="1">
        <p:scale>
          <a:sx n="107" d="100"/>
          <a:sy n="107"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8/7/18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8/7/18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5543C-4318-2449-94D0-CCBE7A230518}"/>
              </a:ext>
            </a:extLst>
          </p:cNvPr>
          <p:cNvSpPr>
            <a:spLocks noGrp="1"/>
          </p:cNvSpPr>
          <p:nvPr>
            <p:ph type="ctrTitle"/>
          </p:nvPr>
        </p:nvSpPr>
        <p:spPr/>
        <p:txBody>
          <a:bodyPr/>
          <a:lstStyle/>
          <a:p>
            <a:r>
              <a:rPr lang="es-ES" dirty="0"/>
              <a:t>Taller de resolución de cubo de </a:t>
            </a:r>
            <a:r>
              <a:rPr lang="es-ES" dirty="0" err="1"/>
              <a:t>rubik</a:t>
            </a:r>
            <a:r>
              <a:rPr lang="es-ES" dirty="0"/>
              <a:t> 3x3</a:t>
            </a:r>
          </a:p>
        </p:txBody>
      </p:sp>
      <p:sp>
        <p:nvSpPr>
          <p:cNvPr id="3" name="Subtítulo 2">
            <a:extLst>
              <a:ext uri="{FF2B5EF4-FFF2-40B4-BE49-F238E27FC236}">
                <a16:creationId xmlns:a16="http://schemas.microsoft.com/office/drawing/2014/main" id="{4C03401F-E9CF-354E-A220-84C2EC80D6F9}"/>
              </a:ext>
            </a:extLst>
          </p:cNvPr>
          <p:cNvSpPr>
            <a:spLocks noGrp="1"/>
          </p:cNvSpPr>
          <p:nvPr>
            <p:ph type="subTitle" idx="1"/>
          </p:nvPr>
        </p:nvSpPr>
        <p:spPr/>
        <p:txBody>
          <a:bodyPr/>
          <a:lstStyle/>
          <a:p>
            <a:r>
              <a:rPr lang="es-ES" dirty="0"/>
              <a:t>Profesor de matemáticas: Daniel HERNÁNDEZ</a:t>
            </a:r>
          </a:p>
        </p:txBody>
      </p:sp>
      <p:pic>
        <p:nvPicPr>
          <p:cNvPr id="4" name="Imagen 3">
            <a:extLst>
              <a:ext uri="{FF2B5EF4-FFF2-40B4-BE49-F238E27FC236}">
                <a16:creationId xmlns:a16="http://schemas.microsoft.com/office/drawing/2014/main" id="{81D5116B-845E-CC40-AC14-CA615862C199}"/>
              </a:ext>
            </a:extLst>
          </p:cNvPr>
          <p:cNvPicPr>
            <a:picLocks noChangeAspect="1"/>
          </p:cNvPicPr>
          <p:nvPr/>
        </p:nvPicPr>
        <p:blipFill rotWithShape="1">
          <a:blip r:embed="rId2"/>
          <a:srcRect l="4227" t="4959"/>
          <a:stretch/>
        </p:blipFill>
        <p:spPr>
          <a:xfrm>
            <a:off x="8336478" y="3550721"/>
            <a:ext cx="2375065" cy="2154465"/>
          </a:xfrm>
          <a:prstGeom prst="rect">
            <a:avLst/>
          </a:prstGeom>
          <a:ln w="38100">
            <a:solidFill>
              <a:schemeClr val="tx1"/>
            </a:solidFill>
          </a:ln>
        </p:spPr>
      </p:pic>
    </p:spTree>
    <p:extLst>
      <p:ext uri="{BB962C8B-B14F-4D97-AF65-F5344CB8AC3E}">
        <p14:creationId xmlns:p14="http://schemas.microsoft.com/office/powerpoint/2010/main" val="333516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7920842"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3. COLOCAR LA CAPA CENTRAL</a:t>
            </a:r>
          </a:p>
        </p:txBody>
      </p:sp>
      <p:sp>
        <p:nvSpPr>
          <p:cNvPr id="20" name="CuadroTexto 19">
            <a:extLst>
              <a:ext uri="{FF2B5EF4-FFF2-40B4-BE49-F238E27FC236}">
                <a16:creationId xmlns:a16="http://schemas.microsoft.com/office/drawing/2014/main" id="{6A619173-141B-004D-962F-CF554E0BBA35}"/>
              </a:ext>
            </a:extLst>
          </p:cNvPr>
          <p:cNvSpPr txBox="1"/>
          <p:nvPr/>
        </p:nvSpPr>
        <p:spPr>
          <a:xfrm>
            <a:off x="344384" y="1825355"/>
            <a:ext cx="6567055" cy="5109091"/>
          </a:xfrm>
          <a:prstGeom prst="rect">
            <a:avLst/>
          </a:prstGeom>
          <a:noFill/>
        </p:spPr>
        <p:txBody>
          <a:bodyPr wrap="square" rtlCol="0">
            <a:spAutoFit/>
          </a:bodyPr>
          <a:lstStyle/>
          <a:p>
            <a:pPr algn="just"/>
            <a:r>
              <a:rPr lang="es-ES" sz="2800" dirty="0"/>
              <a:t>Ahora que hemos acabado con la cara blanca, vamos a colocarla hacia abajo ya que no vamos a necesitar ver esa cara más.</a:t>
            </a:r>
          </a:p>
          <a:p>
            <a:pPr algn="just"/>
            <a:endParaRPr lang="es-ES" sz="2800" dirty="0"/>
          </a:p>
          <a:p>
            <a:pPr algn="just"/>
            <a:r>
              <a:rPr lang="es-ES" sz="2800" dirty="0"/>
              <a:t>La solución era sencilla e intuitiva hasta este punto, pero aquí es donde la mayoría de la gente se queda atascada porque los algoritmos utilizados para completar la segunda capa requieren de más movimientos y no podemos fallar en ellos o se deshace todo.</a:t>
            </a:r>
          </a:p>
          <a:p>
            <a:endParaRPr lang="es-ES" dirty="0"/>
          </a:p>
        </p:txBody>
      </p:sp>
      <p:pic>
        <p:nvPicPr>
          <p:cNvPr id="2" name="Imagen 1">
            <a:extLst>
              <a:ext uri="{FF2B5EF4-FFF2-40B4-BE49-F238E27FC236}">
                <a16:creationId xmlns:a16="http://schemas.microsoft.com/office/drawing/2014/main" id="{55D5ADB2-0210-F646-A1D4-F80AE238104B}"/>
              </a:ext>
            </a:extLst>
          </p:cNvPr>
          <p:cNvPicPr>
            <a:picLocks noChangeAspect="1"/>
          </p:cNvPicPr>
          <p:nvPr/>
        </p:nvPicPr>
        <p:blipFill>
          <a:blip r:embed="rId2"/>
          <a:stretch>
            <a:fillRect/>
          </a:stretch>
        </p:blipFill>
        <p:spPr>
          <a:xfrm>
            <a:off x="7697025" y="2214665"/>
            <a:ext cx="4089400" cy="3568700"/>
          </a:xfrm>
          <a:prstGeom prst="rect">
            <a:avLst/>
          </a:prstGeom>
        </p:spPr>
      </p:pic>
      <p:sp>
        <p:nvSpPr>
          <p:cNvPr id="4" name="CuadroTexto 3">
            <a:extLst>
              <a:ext uri="{FF2B5EF4-FFF2-40B4-BE49-F238E27FC236}">
                <a16:creationId xmlns:a16="http://schemas.microsoft.com/office/drawing/2014/main" id="{3833C161-30C4-D446-B4F7-C6A13F85CBEE}"/>
              </a:ext>
            </a:extLst>
          </p:cNvPr>
          <p:cNvSpPr txBox="1"/>
          <p:nvPr/>
        </p:nvSpPr>
        <p:spPr>
          <a:xfrm>
            <a:off x="8727242" y="6103402"/>
            <a:ext cx="1830950" cy="369332"/>
          </a:xfrm>
          <a:prstGeom prst="rect">
            <a:avLst/>
          </a:prstGeom>
          <a:noFill/>
        </p:spPr>
        <p:txBody>
          <a:bodyPr wrap="none" rtlCol="0">
            <a:spAutoFit/>
          </a:bodyPr>
          <a:lstStyle/>
          <a:p>
            <a:r>
              <a:rPr lang="es-ES" dirty="0"/>
              <a:t>Cara blanca abajo</a:t>
            </a:r>
          </a:p>
        </p:txBody>
      </p:sp>
      <p:sp>
        <p:nvSpPr>
          <p:cNvPr id="23" name="CuadroTexto 22">
            <a:extLst>
              <a:ext uri="{FF2B5EF4-FFF2-40B4-BE49-F238E27FC236}">
                <a16:creationId xmlns:a16="http://schemas.microsoft.com/office/drawing/2014/main" id="{4E93896B-1ED8-0241-BFEE-94A34F4A5C01}"/>
              </a:ext>
            </a:extLst>
          </p:cNvPr>
          <p:cNvSpPr txBox="1"/>
          <p:nvPr/>
        </p:nvSpPr>
        <p:spPr>
          <a:xfrm>
            <a:off x="8631382" y="1825355"/>
            <a:ext cx="2022670" cy="369332"/>
          </a:xfrm>
          <a:prstGeom prst="rect">
            <a:avLst/>
          </a:prstGeom>
          <a:noFill/>
        </p:spPr>
        <p:txBody>
          <a:bodyPr wrap="none" rtlCol="0">
            <a:spAutoFit/>
          </a:bodyPr>
          <a:lstStyle/>
          <a:p>
            <a:r>
              <a:rPr lang="es-ES" dirty="0"/>
              <a:t>Cara amarilla arriba</a:t>
            </a:r>
          </a:p>
        </p:txBody>
      </p:sp>
      <p:cxnSp>
        <p:nvCxnSpPr>
          <p:cNvPr id="11" name="Conector recto de flecha 10">
            <a:extLst>
              <a:ext uri="{FF2B5EF4-FFF2-40B4-BE49-F238E27FC236}">
                <a16:creationId xmlns:a16="http://schemas.microsoft.com/office/drawing/2014/main" id="{E8427C07-D656-9648-8403-FD6717D3C089}"/>
              </a:ext>
            </a:extLst>
          </p:cNvPr>
          <p:cNvCxnSpPr/>
          <p:nvPr/>
        </p:nvCxnSpPr>
        <p:spPr>
          <a:xfrm>
            <a:off x="9631963" y="2303813"/>
            <a:ext cx="0" cy="65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02EAFA17-257E-6640-AC78-E2D313F17F12}"/>
              </a:ext>
            </a:extLst>
          </p:cNvPr>
          <p:cNvCxnSpPr>
            <a:cxnSpLocks/>
          </p:cNvCxnSpPr>
          <p:nvPr/>
        </p:nvCxnSpPr>
        <p:spPr>
          <a:xfrm flipV="1">
            <a:off x="9654592" y="5700156"/>
            <a:ext cx="0" cy="462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61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7920842"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3. COLOCAR LA CAPA CENTRAL</a:t>
            </a:r>
          </a:p>
        </p:txBody>
      </p:sp>
      <p:grpSp>
        <p:nvGrpSpPr>
          <p:cNvPr id="29" name="Grupo 28">
            <a:extLst>
              <a:ext uri="{FF2B5EF4-FFF2-40B4-BE49-F238E27FC236}">
                <a16:creationId xmlns:a16="http://schemas.microsoft.com/office/drawing/2014/main" id="{6BF7AA97-51B5-E54D-B1E5-0533BFE7C790}"/>
              </a:ext>
            </a:extLst>
          </p:cNvPr>
          <p:cNvGrpSpPr/>
          <p:nvPr/>
        </p:nvGrpSpPr>
        <p:grpSpPr>
          <a:xfrm>
            <a:off x="475013" y="1714152"/>
            <a:ext cx="5208484" cy="5058662"/>
            <a:chOff x="130629" y="1581542"/>
            <a:chExt cx="5208484" cy="5058662"/>
          </a:xfrm>
        </p:grpSpPr>
        <p:pic>
          <p:nvPicPr>
            <p:cNvPr id="2" name="Imagen 1">
              <a:extLst>
                <a:ext uri="{FF2B5EF4-FFF2-40B4-BE49-F238E27FC236}">
                  <a16:creationId xmlns:a16="http://schemas.microsoft.com/office/drawing/2014/main" id="{B4CC0A6F-DD39-954B-B796-721628F06EAF}"/>
                </a:ext>
              </a:extLst>
            </p:cNvPr>
            <p:cNvPicPr>
              <a:picLocks noChangeAspect="1"/>
            </p:cNvPicPr>
            <p:nvPr/>
          </p:nvPicPr>
          <p:blipFill>
            <a:blip r:embed="rId2"/>
            <a:stretch>
              <a:fillRect/>
            </a:stretch>
          </p:blipFill>
          <p:spPr>
            <a:xfrm>
              <a:off x="475013" y="2136750"/>
              <a:ext cx="4864100" cy="4503454"/>
            </a:xfrm>
            <a:prstGeom prst="rect">
              <a:avLst/>
            </a:prstGeom>
          </p:spPr>
        </p:pic>
        <p:sp>
          <p:nvSpPr>
            <p:cNvPr id="5" name="CuadroTexto 4">
              <a:extLst>
                <a:ext uri="{FF2B5EF4-FFF2-40B4-BE49-F238E27FC236}">
                  <a16:creationId xmlns:a16="http://schemas.microsoft.com/office/drawing/2014/main" id="{4764B378-D0B1-6A4F-B3DD-3878D3E74933}"/>
                </a:ext>
              </a:extLst>
            </p:cNvPr>
            <p:cNvSpPr txBox="1"/>
            <p:nvPr/>
          </p:nvSpPr>
          <p:spPr>
            <a:xfrm>
              <a:off x="475013" y="1581542"/>
              <a:ext cx="4215740" cy="646331"/>
            </a:xfrm>
            <a:prstGeom prst="rect">
              <a:avLst/>
            </a:prstGeom>
            <a:noFill/>
          </p:spPr>
          <p:txBody>
            <a:bodyPr wrap="square" rtlCol="0">
              <a:spAutoFit/>
            </a:bodyPr>
            <a:lstStyle/>
            <a:p>
              <a:pPr algn="ctr"/>
              <a:r>
                <a:rPr lang="es-ES" b="1" dirty="0"/>
                <a:t>DERECHA</a:t>
              </a:r>
              <a:r>
                <a:rPr lang="es-ES" dirty="0"/>
                <a:t>. Mover arista superior a la derecha en la capa central. </a:t>
              </a:r>
            </a:p>
          </p:txBody>
        </p:sp>
        <p:cxnSp>
          <p:nvCxnSpPr>
            <p:cNvPr id="4" name="Conector curvado 3">
              <a:extLst>
                <a:ext uri="{FF2B5EF4-FFF2-40B4-BE49-F238E27FC236}">
                  <a16:creationId xmlns:a16="http://schemas.microsoft.com/office/drawing/2014/main" id="{D677FC37-15F5-CC44-BC3D-21A0C996DE09}"/>
                </a:ext>
              </a:extLst>
            </p:cNvPr>
            <p:cNvCxnSpPr>
              <a:cxnSpLocks/>
            </p:cNvCxnSpPr>
            <p:nvPr/>
          </p:nvCxnSpPr>
          <p:spPr>
            <a:xfrm rot="16200000" flipH="1">
              <a:off x="2428503" y="3081646"/>
              <a:ext cx="961902" cy="593767"/>
            </a:xfrm>
            <a:prstGeom prst="curvedConnector3">
              <a:avLst>
                <a:gd name="adj1" fmla="val 9259"/>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1A7B88E0-1D44-E046-A235-636BE264863F}"/>
                </a:ext>
              </a:extLst>
            </p:cNvPr>
            <p:cNvSpPr txBox="1"/>
            <p:nvPr/>
          </p:nvSpPr>
          <p:spPr>
            <a:xfrm>
              <a:off x="130629" y="4288072"/>
              <a:ext cx="2015295" cy="646331"/>
            </a:xfrm>
            <a:prstGeom prst="rect">
              <a:avLst/>
            </a:prstGeom>
            <a:noFill/>
          </p:spPr>
          <p:txBody>
            <a:bodyPr wrap="none" rtlCol="0">
              <a:spAutoFit/>
            </a:bodyPr>
            <a:lstStyle/>
            <a:p>
              <a:r>
                <a:rPr lang="es-ES" dirty="0"/>
                <a:t>Aplicar algoritmo </a:t>
              </a:r>
            </a:p>
            <a:p>
              <a:r>
                <a:rPr lang="es-ES" dirty="0"/>
                <a:t>Mirando desde aquí</a:t>
              </a:r>
            </a:p>
          </p:txBody>
        </p:sp>
        <p:sp>
          <p:nvSpPr>
            <p:cNvPr id="22" name="Flecha derecha 21">
              <a:extLst>
                <a:ext uri="{FF2B5EF4-FFF2-40B4-BE49-F238E27FC236}">
                  <a16:creationId xmlns:a16="http://schemas.microsoft.com/office/drawing/2014/main" id="{59023140-E888-FB4E-9D26-55866F589CB3}"/>
                </a:ext>
              </a:extLst>
            </p:cNvPr>
            <p:cNvSpPr/>
            <p:nvPr/>
          </p:nvSpPr>
          <p:spPr>
            <a:xfrm rot="19632660">
              <a:off x="994512" y="3846281"/>
              <a:ext cx="828196" cy="34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o 27">
            <a:extLst>
              <a:ext uri="{FF2B5EF4-FFF2-40B4-BE49-F238E27FC236}">
                <a16:creationId xmlns:a16="http://schemas.microsoft.com/office/drawing/2014/main" id="{03FAFE95-64DF-C340-AC1C-5A5FD3F4DC6A}"/>
              </a:ext>
            </a:extLst>
          </p:cNvPr>
          <p:cNvGrpSpPr/>
          <p:nvPr/>
        </p:nvGrpSpPr>
        <p:grpSpPr>
          <a:xfrm>
            <a:off x="6575327" y="1741658"/>
            <a:ext cx="5363690" cy="4954835"/>
            <a:chOff x="6828310" y="1674565"/>
            <a:chExt cx="5363690" cy="4954835"/>
          </a:xfrm>
        </p:grpSpPr>
        <p:pic>
          <p:nvPicPr>
            <p:cNvPr id="10" name="Imagen 9">
              <a:extLst>
                <a:ext uri="{FF2B5EF4-FFF2-40B4-BE49-F238E27FC236}">
                  <a16:creationId xmlns:a16="http://schemas.microsoft.com/office/drawing/2014/main" id="{CD6D7D01-8B13-6B4D-A344-6410AF176659}"/>
                </a:ext>
              </a:extLst>
            </p:cNvPr>
            <p:cNvPicPr>
              <a:picLocks noChangeAspect="1"/>
            </p:cNvPicPr>
            <p:nvPr/>
          </p:nvPicPr>
          <p:blipFill>
            <a:blip r:embed="rId3"/>
            <a:stretch>
              <a:fillRect/>
            </a:stretch>
          </p:blipFill>
          <p:spPr>
            <a:xfrm>
              <a:off x="6828310" y="2136750"/>
              <a:ext cx="4617446" cy="4492650"/>
            </a:xfrm>
            <a:prstGeom prst="rect">
              <a:avLst/>
            </a:prstGeom>
          </p:spPr>
        </p:pic>
        <p:sp>
          <p:nvSpPr>
            <p:cNvPr id="13" name="CuadroTexto 12">
              <a:extLst>
                <a:ext uri="{FF2B5EF4-FFF2-40B4-BE49-F238E27FC236}">
                  <a16:creationId xmlns:a16="http://schemas.microsoft.com/office/drawing/2014/main" id="{42CB57A3-B501-D240-9251-B18429F8A412}"/>
                </a:ext>
              </a:extLst>
            </p:cNvPr>
            <p:cNvSpPr txBox="1"/>
            <p:nvPr/>
          </p:nvSpPr>
          <p:spPr>
            <a:xfrm>
              <a:off x="6828310" y="1674565"/>
              <a:ext cx="4215740" cy="646331"/>
            </a:xfrm>
            <a:prstGeom prst="rect">
              <a:avLst/>
            </a:prstGeom>
            <a:noFill/>
          </p:spPr>
          <p:txBody>
            <a:bodyPr wrap="square" rtlCol="0">
              <a:spAutoFit/>
            </a:bodyPr>
            <a:lstStyle/>
            <a:p>
              <a:pPr algn="ctr"/>
              <a:r>
                <a:rPr lang="es-ES" b="1" dirty="0"/>
                <a:t>IZQUIERDA</a:t>
              </a:r>
              <a:r>
                <a:rPr lang="es-ES" dirty="0"/>
                <a:t>. Mover arista superior a la izquierda en la capa central. </a:t>
              </a:r>
            </a:p>
          </p:txBody>
        </p:sp>
        <p:cxnSp>
          <p:nvCxnSpPr>
            <p:cNvPr id="14" name="Conector curvado 13">
              <a:extLst>
                <a:ext uri="{FF2B5EF4-FFF2-40B4-BE49-F238E27FC236}">
                  <a16:creationId xmlns:a16="http://schemas.microsoft.com/office/drawing/2014/main" id="{B9BEE5BA-1CA3-8140-B3BB-5D8C9F6D5878}"/>
                </a:ext>
              </a:extLst>
            </p:cNvPr>
            <p:cNvCxnSpPr>
              <a:cxnSpLocks/>
            </p:cNvCxnSpPr>
            <p:nvPr/>
          </p:nvCxnSpPr>
          <p:spPr>
            <a:xfrm rot="5400000">
              <a:off x="8719457" y="3114307"/>
              <a:ext cx="961905" cy="528450"/>
            </a:xfrm>
            <a:prstGeom prst="curvedConnector3">
              <a:avLst>
                <a:gd name="adj1" fmla="val -41358"/>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3B2CEDA-CD15-6340-9939-7FEC5ACE814B}"/>
                </a:ext>
              </a:extLst>
            </p:cNvPr>
            <p:cNvSpPr txBox="1"/>
            <p:nvPr/>
          </p:nvSpPr>
          <p:spPr>
            <a:xfrm>
              <a:off x="10176705" y="4151982"/>
              <a:ext cx="2015295" cy="646331"/>
            </a:xfrm>
            <a:prstGeom prst="rect">
              <a:avLst/>
            </a:prstGeom>
            <a:noFill/>
          </p:spPr>
          <p:txBody>
            <a:bodyPr wrap="none" rtlCol="0">
              <a:spAutoFit/>
            </a:bodyPr>
            <a:lstStyle/>
            <a:p>
              <a:pPr algn="r"/>
              <a:r>
                <a:rPr lang="es-ES" dirty="0"/>
                <a:t>Aplicar algoritmo </a:t>
              </a:r>
            </a:p>
            <a:p>
              <a:r>
                <a:rPr lang="es-ES" dirty="0"/>
                <a:t>Mirando desde aquí</a:t>
              </a:r>
            </a:p>
          </p:txBody>
        </p:sp>
        <p:sp>
          <p:nvSpPr>
            <p:cNvPr id="25" name="Flecha derecha 24">
              <a:extLst>
                <a:ext uri="{FF2B5EF4-FFF2-40B4-BE49-F238E27FC236}">
                  <a16:creationId xmlns:a16="http://schemas.microsoft.com/office/drawing/2014/main" id="{3F06B981-8927-1645-9F92-282117447F4C}"/>
                </a:ext>
              </a:extLst>
            </p:cNvPr>
            <p:cNvSpPr/>
            <p:nvPr/>
          </p:nvSpPr>
          <p:spPr>
            <a:xfrm rot="12306621">
              <a:off x="10321990" y="3748157"/>
              <a:ext cx="828196" cy="34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6" name="Imagen 25">
            <a:extLst>
              <a:ext uri="{FF2B5EF4-FFF2-40B4-BE49-F238E27FC236}">
                <a16:creationId xmlns:a16="http://schemas.microsoft.com/office/drawing/2014/main" id="{FCBF506D-56E0-AB4C-88A5-94BA41EDF19C}"/>
              </a:ext>
            </a:extLst>
          </p:cNvPr>
          <p:cNvPicPr>
            <a:picLocks noChangeAspect="1"/>
          </p:cNvPicPr>
          <p:nvPr/>
        </p:nvPicPr>
        <p:blipFill>
          <a:blip r:embed="rId4"/>
          <a:stretch>
            <a:fillRect/>
          </a:stretch>
        </p:blipFill>
        <p:spPr>
          <a:xfrm>
            <a:off x="8423923" y="579303"/>
            <a:ext cx="1038870" cy="907699"/>
          </a:xfrm>
          <a:prstGeom prst="rect">
            <a:avLst/>
          </a:prstGeom>
        </p:spPr>
      </p:pic>
      <p:sp>
        <p:nvSpPr>
          <p:cNvPr id="27" name="CuadroTexto 26">
            <a:extLst>
              <a:ext uri="{FF2B5EF4-FFF2-40B4-BE49-F238E27FC236}">
                <a16:creationId xmlns:a16="http://schemas.microsoft.com/office/drawing/2014/main" id="{C95156EE-8B27-104B-AB78-4AB9ED1A7206}"/>
              </a:ext>
            </a:extLst>
          </p:cNvPr>
          <p:cNvSpPr txBox="1"/>
          <p:nvPr/>
        </p:nvSpPr>
        <p:spPr>
          <a:xfrm>
            <a:off x="9462793" y="391158"/>
            <a:ext cx="2678106"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S" sz="1600" b="1" dirty="0"/>
              <a:t>Nota</a:t>
            </a:r>
            <a:r>
              <a:rPr lang="es-ES" sz="1600" dirty="0"/>
              <a:t>: En el caso de tener un arista en su sitio pero mal orientada, aplicar varias veces los algoritmos de abajo…</a:t>
            </a:r>
          </a:p>
        </p:txBody>
      </p:sp>
    </p:spTree>
    <p:extLst>
      <p:ext uri="{BB962C8B-B14F-4D97-AF65-F5344CB8AC3E}">
        <p14:creationId xmlns:p14="http://schemas.microsoft.com/office/powerpoint/2010/main" val="363615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2" y="724395"/>
            <a:ext cx="8882743"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4. HACER LA CRUZ AMARILLA DE LA CAPA SUPERIOR</a:t>
            </a:r>
          </a:p>
        </p:txBody>
      </p:sp>
      <p:sp>
        <p:nvSpPr>
          <p:cNvPr id="20" name="CuadroTexto 19">
            <a:extLst>
              <a:ext uri="{FF2B5EF4-FFF2-40B4-BE49-F238E27FC236}">
                <a16:creationId xmlns:a16="http://schemas.microsoft.com/office/drawing/2014/main" id="{6A619173-141B-004D-962F-CF554E0BBA35}"/>
              </a:ext>
            </a:extLst>
          </p:cNvPr>
          <p:cNvSpPr txBox="1"/>
          <p:nvPr/>
        </p:nvSpPr>
        <p:spPr>
          <a:xfrm>
            <a:off x="344384" y="1825355"/>
            <a:ext cx="6567055" cy="3385542"/>
          </a:xfrm>
          <a:prstGeom prst="rect">
            <a:avLst/>
          </a:prstGeom>
          <a:noFill/>
        </p:spPr>
        <p:txBody>
          <a:bodyPr wrap="square" rtlCol="0">
            <a:spAutoFit/>
          </a:bodyPr>
          <a:lstStyle/>
          <a:p>
            <a:pPr algn="just"/>
            <a:r>
              <a:rPr lang="es-ES" sz="2800" dirty="0"/>
              <a:t>Vamos con la última capa. En este paso vamos a hacer una cruz en la cara amarilla pero no te preocupes si los colores laterales no coinciden con los colores del centro de la cara, eso lo arreglaremos en el próximo paso.</a:t>
            </a:r>
          </a:p>
          <a:p>
            <a:pPr algn="just"/>
            <a:endParaRPr lang="es-ES" sz="2800" dirty="0"/>
          </a:p>
          <a:p>
            <a:endParaRPr lang="es-ES" dirty="0"/>
          </a:p>
        </p:txBody>
      </p:sp>
      <p:pic>
        <p:nvPicPr>
          <p:cNvPr id="3" name="Imagen 2">
            <a:extLst>
              <a:ext uri="{FF2B5EF4-FFF2-40B4-BE49-F238E27FC236}">
                <a16:creationId xmlns:a16="http://schemas.microsoft.com/office/drawing/2014/main" id="{CE86163B-43D0-A54D-B22E-F1A61D41A83D}"/>
              </a:ext>
            </a:extLst>
          </p:cNvPr>
          <p:cNvPicPr>
            <a:picLocks noChangeAspect="1"/>
          </p:cNvPicPr>
          <p:nvPr/>
        </p:nvPicPr>
        <p:blipFill>
          <a:blip r:embed="rId2"/>
          <a:stretch>
            <a:fillRect/>
          </a:stretch>
        </p:blipFill>
        <p:spPr>
          <a:xfrm>
            <a:off x="7728280" y="1485735"/>
            <a:ext cx="3707658" cy="4018152"/>
          </a:xfrm>
          <a:prstGeom prst="rect">
            <a:avLst/>
          </a:prstGeom>
        </p:spPr>
      </p:pic>
    </p:spTree>
    <p:extLst>
      <p:ext uri="{BB962C8B-B14F-4D97-AF65-F5344CB8AC3E}">
        <p14:creationId xmlns:p14="http://schemas.microsoft.com/office/powerpoint/2010/main" val="239947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2" y="724395"/>
            <a:ext cx="8882743"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4. HACER LA CRUZ AMARILLA DE LA CAPA SUPERIOR</a:t>
            </a:r>
          </a:p>
        </p:txBody>
      </p:sp>
      <p:sp>
        <p:nvSpPr>
          <p:cNvPr id="5" name="CuadroTexto 4">
            <a:extLst>
              <a:ext uri="{FF2B5EF4-FFF2-40B4-BE49-F238E27FC236}">
                <a16:creationId xmlns:a16="http://schemas.microsoft.com/office/drawing/2014/main" id="{484ABA0B-23E7-BD4A-BF05-525407891C35}"/>
              </a:ext>
            </a:extLst>
          </p:cNvPr>
          <p:cNvSpPr txBox="1"/>
          <p:nvPr/>
        </p:nvSpPr>
        <p:spPr>
          <a:xfrm>
            <a:off x="360630" y="1526625"/>
            <a:ext cx="2097128"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1.</a:t>
            </a:r>
            <a:r>
              <a:rPr lang="es-ES" sz="1600" dirty="0"/>
              <a:t>Ya tenemos la cruz.  Entonces, hemos acabado…</a:t>
            </a:r>
          </a:p>
        </p:txBody>
      </p:sp>
      <p:pic>
        <p:nvPicPr>
          <p:cNvPr id="2" name="Imagen 1">
            <a:extLst>
              <a:ext uri="{FF2B5EF4-FFF2-40B4-BE49-F238E27FC236}">
                <a16:creationId xmlns:a16="http://schemas.microsoft.com/office/drawing/2014/main" id="{B334C601-85A0-D641-AF58-F433051CC13A}"/>
              </a:ext>
            </a:extLst>
          </p:cNvPr>
          <p:cNvPicPr>
            <a:picLocks noChangeAspect="1"/>
          </p:cNvPicPr>
          <p:nvPr/>
        </p:nvPicPr>
        <p:blipFill>
          <a:blip r:embed="rId2"/>
          <a:stretch>
            <a:fillRect/>
          </a:stretch>
        </p:blipFill>
        <p:spPr>
          <a:xfrm>
            <a:off x="467781" y="2785134"/>
            <a:ext cx="1989977" cy="2089976"/>
          </a:xfrm>
          <a:prstGeom prst="rect">
            <a:avLst/>
          </a:prstGeom>
        </p:spPr>
      </p:pic>
      <p:sp>
        <p:nvSpPr>
          <p:cNvPr id="8" name="CuadroTexto 7">
            <a:extLst>
              <a:ext uri="{FF2B5EF4-FFF2-40B4-BE49-F238E27FC236}">
                <a16:creationId xmlns:a16="http://schemas.microsoft.com/office/drawing/2014/main" id="{B8244EBA-DF2C-3C40-B938-DDAF99CF43AB}"/>
              </a:ext>
            </a:extLst>
          </p:cNvPr>
          <p:cNvSpPr txBox="1"/>
          <p:nvPr/>
        </p:nvSpPr>
        <p:spPr>
          <a:xfrm>
            <a:off x="2733715" y="1526625"/>
            <a:ext cx="2622055"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2.</a:t>
            </a:r>
            <a:r>
              <a:rPr lang="es-ES" sz="1600" dirty="0"/>
              <a:t>Tenemos una línea amarilla. La colocamos horizontal a nosotros y aplicamos el algoritmo.</a:t>
            </a:r>
          </a:p>
        </p:txBody>
      </p:sp>
      <p:sp>
        <p:nvSpPr>
          <p:cNvPr id="9" name="CuadroTexto 8">
            <a:extLst>
              <a:ext uri="{FF2B5EF4-FFF2-40B4-BE49-F238E27FC236}">
                <a16:creationId xmlns:a16="http://schemas.microsoft.com/office/drawing/2014/main" id="{AB6C60E5-D93E-2341-96F3-51799B883316}"/>
              </a:ext>
            </a:extLst>
          </p:cNvPr>
          <p:cNvSpPr txBox="1"/>
          <p:nvPr/>
        </p:nvSpPr>
        <p:spPr>
          <a:xfrm>
            <a:off x="5576660" y="1526624"/>
            <a:ext cx="2622055"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3.</a:t>
            </a:r>
            <a:r>
              <a:rPr lang="es-ES" sz="1600" dirty="0"/>
              <a:t>Tenemos una “L” amarilla. En este caso colocar la “L” como en la imagen y aplicar el algoritmo 2 veces.</a:t>
            </a:r>
          </a:p>
        </p:txBody>
      </p:sp>
      <p:pic>
        <p:nvPicPr>
          <p:cNvPr id="4" name="Imagen 3">
            <a:extLst>
              <a:ext uri="{FF2B5EF4-FFF2-40B4-BE49-F238E27FC236}">
                <a16:creationId xmlns:a16="http://schemas.microsoft.com/office/drawing/2014/main" id="{583BA1C0-7273-494F-AAD4-C1078C5B5F7F}"/>
              </a:ext>
            </a:extLst>
          </p:cNvPr>
          <p:cNvPicPr>
            <a:picLocks noChangeAspect="1"/>
          </p:cNvPicPr>
          <p:nvPr/>
        </p:nvPicPr>
        <p:blipFill>
          <a:blip r:embed="rId3"/>
          <a:stretch>
            <a:fillRect/>
          </a:stretch>
        </p:blipFill>
        <p:spPr>
          <a:xfrm>
            <a:off x="2733715" y="2785134"/>
            <a:ext cx="2622055" cy="3294626"/>
          </a:xfrm>
          <a:prstGeom prst="rect">
            <a:avLst/>
          </a:prstGeom>
        </p:spPr>
      </p:pic>
      <p:pic>
        <p:nvPicPr>
          <p:cNvPr id="6" name="Imagen 5">
            <a:extLst>
              <a:ext uri="{FF2B5EF4-FFF2-40B4-BE49-F238E27FC236}">
                <a16:creationId xmlns:a16="http://schemas.microsoft.com/office/drawing/2014/main" id="{D8FCC8BC-665B-674E-8883-5775617937FD}"/>
              </a:ext>
            </a:extLst>
          </p:cNvPr>
          <p:cNvPicPr>
            <a:picLocks noChangeAspect="1"/>
          </p:cNvPicPr>
          <p:nvPr/>
        </p:nvPicPr>
        <p:blipFill>
          <a:blip r:embed="rId4"/>
          <a:stretch>
            <a:fillRect/>
          </a:stretch>
        </p:blipFill>
        <p:spPr>
          <a:xfrm>
            <a:off x="5631727" y="2874949"/>
            <a:ext cx="2566988" cy="3114996"/>
          </a:xfrm>
          <a:prstGeom prst="rect">
            <a:avLst/>
          </a:prstGeom>
        </p:spPr>
      </p:pic>
      <p:pic>
        <p:nvPicPr>
          <p:cNvPr id="12" name="Imagen 11">
            <a:extLst>
              <a:ext uri="{FF2B5EF4-FFF2-40B4-BE49-F238E27FC236}">
                <a16:creationId xmlns:a16="http://schemas.microsoft.com/office/drawing/2014/main" id="{776E0E0C-5B7F-3F44-A99F-1EA48D2AAD4D}"/>
              </a:ext>
            </a:extLst>
          </p:cNvPr>
          <p:cNvPicPr>
            <a:picLocks noChangeAspect="1"/>
          </p:cNvPicPr>
          <p:nvPr/>
        </p:nvPicPr>
        <p:blipFill>
          <a:blip r:embed="rId5"/>
          <a:stretch>
            <a:fillRect/>
          </a:stretch>
        </p:blipFill>
        <p:spPr>
          <a:xfrm>
            <a:off x="8474672" y="2531853"/>
            <a:ext cx="3298687" cy="4326147"/>
          </a:xfrm>
          <a:prstGeom prst="rect">
            <a:avLst/>
          </a:prstGeom>
        </p:spPr>
      </p:pic>
      <p:sp>
        <p:nvSpPr>
          <p:cNvPr id="10" name="CuadroTexto 9">
            <a:extLst>
              <a:ext uri="{FF2B5EF4-FFF2-40B4-BE49-F238E27FC236}">
                <a16:creationId xmlns:a16="http://schemas.microsoft.com/office/drawing/2014/main" id="{25AAC47F-AFAF-DF4A-BC0B-C3A1FB98A560}"/>
              </a:ext>
            </a:extLst>
          </p:cNvPr>
          <p:cNvSpPr txBox="1"/>
          <p:nvPr/>
        </p:nvSpPr>
        <p:spPr>
          <a:xfrm>
            <a:off x="8419605" y="1526624"/>
            <a:ext cx="3086037"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4. </a:t>
            </a:r>
            <a:r>
              <a:rPr lang="es-ES" sz="1600" dirty="0"/>
              <a:t>Si no es ninguno de los casos anteriores, entonces aplicamos este pedazo de algoritmo…</a:t>
            </a:r>
          </a:p>
        </p:txBody>
      </p:sp>
    </p:spTree>
    <p:extLst>
      <p:ext uri="{BB962C8B-B14F-4D97-AF65-F5344CB8AC3E}">
        <p14:creationId xmlns:p14="http://schemas.microsoft.com/office/powerpoint/2010/main" val="410490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11103430"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5. ORIENTAR CORRECTAMENTE LAS ARISTAS DE LA CRUZ AMARILLA</a:t>
            </a:r>
          </a:p>
        </p:txBody>
      </p:sp>
      <p:sp>
        <p:nvSpPr>
          <p:cNvPr id="20" name="CuadroTexto 19">
            <a:extLst>
              <a:ext uri="{FF2B5EF4-FFF2-40B4-BE49-F238E27FC236}">
                <a16:creationId xmlns:a16="http://schemas.microsoft.com/office/drawing/2014/main" id="{6A619173-141B-004D-962F-CF554E0BBA35}"/>
              </a:ext>
            </a:extLst>
          </p:cNvPr>
          <p:cNvSpPr txBox="1"/>
          <p:nvPr/>
        </p:nvSpPr>
        <p:spPr>
          <a:xfrm>
            <a:off x="344384" y="1825355"/>
            <a:ext cx="6567055" cy="2523768"/>
          </a:xfrm>
          <a:prstGeom prst="rect">
            <a:avLst/>
          </a:prstGeom>
          <a:noFill/>
        </p:spPr>
        <p:txBody>
          <a:bodyPr wrap="square" rtlCol="0">
            <a:spAutoFit/>
          </a:bodyPr>
          <a:lstStyle/>
          <a:p>
            <a:pPr algn="just"/>
            <a:r>
              <a:rPr lang="es-ES" sz="2800" dirty="0"/>
              <a:t>Cuando hemos hecho la cruz amarilla, hemos comentado que no nos teníamos que preocupar si los colores de los laterales no coinciden con los centros, pues eso lo vamos a solucionar ahora.</a:t>
            </a:r>
          </a:p>
          <a:p>
            <a:endParaRPr lang="es-ES" dirty="0"/>
          </a:p>
        </p:txBody>
      </p:sp>
      <p:pic>
        <p:nvPicPr>
          <p:cNvPr id="2" name="Imagen 1">
            <a:extLst>
              <a:ext uri="{FF2B5EF4-FFF2-40B4-BE49-F238E27FC236}">
                <a16:creationId xmlns:a16="http://schemas.microsoft.com/office/drawing/2014/main" id="{7FC3E021-0338-EB46-8649-38DEE797778B}"/>
              </a:ext>
            </a:extLst>
          </p:cNvPr>
          <p:cNvPicPr>
            <a:picLocks noChangeAspect="1"/>
          </p:cNvPicPr>
          <p:nvPr/>
        </p:nvPicPr>
        <p:blipFill>
          <a:blip r:embed="rId2"/>
          <a:stretch>
            <a:fillRect/>
          </a:stretch>
        </p:blipFill>
        <p:spPr>
          <a:xfrm>
            <a:off x="7718219" y="1825355"/>
            <a:ext cx="3619500" cy="3365500"/>
          </a:xfrm>
          <a:prstGeom prst="rect">
            <a:avLst/>
          </a:prstGeom>
        </p:spPr>
      </p:pic>
      <p:cxnSp>
        <p:nvCxnSpPr>
          <p:cNvPr id="5" name="Conector recto de flecha 4">
            <a:extLst>
              <a:ext uri="{FF2B5EF4-FFF2-40B4-BE49-F238E27FC236}">
                <a16:creationId xmlns:a16="http://schemas.microsoft.com/office/drawing/2014/main" id="{00D33C58-BD19-3E41-ADFC-B9E07BA4254F}"/>
              </a:ext>
            </a:extLst>
          </p:cNvPr>
          <p:cNvCxnSpPr>
            <a:cxnSpLocks/>
          </p:cNvCxnSpPr>
          <p:nvPr/>
        </p:nvCxnSpPr>
        <p:spPr>
          <a:xfrm flipV="1">
            <a:off x="6281676" y="2636322"/>
            <a:ext cx="2660443" cy="2554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810B5BD3-23BF-A74C-ADE8-EF67826F7F3B}"/>
              </a:ext>
            </a:extLst>
          </p:cNvPr>
          <p:cNvCxnSpPr>
            <a:cxnSpLocks/>
          </p:cNvCxnSpPr>
          <p:nvPr/>
        </p:nvCxnSpPr>
        <p:spPr>
          <a:xfrm flipV="1">
            <a:off x="7718219" y="3170713"/>
            <a:ext cx="986394" cy="2020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2B74E5F4-9ED2-A445-A951-49F58E6519D8}"/>
              </a:ext>
            </a:extLst>
          </p:cNvPr>
          <p:cNvSpPr txBox="1"/>
          <p:nvPr/>
        </p:nvSpPr>
        <p:spPr>
          <a:xfrm>
            <a:off x="4661065" y="5205484"/>
            <a:ext cx="5707332" cy="369332"/>
          </a:xfrm>
          <a:prstGeom prst="rect">
            <a:avLst/>
          </a:prstGeom>
          <a:noFill/>
        </p:spPr>
        <p:txBody>
          <a:bodyPr wrap="none" rtlCol="0">
            <a:spAutoFit/>
          </a:bodyPr>
          <a:lstStyle/>
          <a:p>
            <a:r>
              <a:rPr lang="es-ES" dirty="0"/>
              <a:t>Mal orientada porque el rojo no coincide con el centro azul</a:t>
            </a:r>
          </a:p>
        </p:txBody>
      </p:sp>
    </p:spTree>
    <p:extLst>
      <p:ext uri="{BB962C8B-B14F-4D97-AF65-F5344CB8AC3E}">
        <p14:creationId xmlns:p14="http://schemas.microsoft.com/office/powerpoint/2010/main" val="388454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11103430"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5. ORIENTAR CORRECTAMENTE LAS ARISTAS DE LA CRUZ AMARILLA</a:t>
            </a:r>
          </a:p>
        </p:txBody>
      </p:sp>
      <p:pic>
        <p:nvPicPr>
          <p:cNvPr id="3" name="Imagen 2">
            <a:extLst>
              <a:ext uri="{FF2B5EF4-FFF2-40B4-BE49-F238E27FC236}">
                <a16:creationId xmlns:a16="http://schemas.microsoft.com/office/drawing/2014/main" id="{5447B038-6836-1E4D-8844-A24F25E5D760}"/>
              </a:ext>
            </a:extLst>
          </p:cNvPr>
          <p:cNvPicPr>
            <a:picLocks noChangeAspect="1"/>
          </p:cNvPicPr>
          <p:nvPr/>
        </p:nvPicPr>
        <p:blipFill>
          <a:blip r:embed="rId2"/>
          <a:stretch>
            <a:fillRect/>
          </a:stretch>
        </p:blipFill>
        <p:spPr>
          <a:xfrm>
            <a:off x="475012" y="2702770"/>
            <a:ext cx="4836391" cy="3960111"/>
          </a:xfrm>
          <a:prstGeom prst="rect">
            <a:avLst/>
          </a:prstGeom>
        </p:spPr>
      </p:pic>
      <p:sp>
        <p:nvSpPr>
          <p:cNvPr id="9" name="CuadroTexto 8">
            <a:extLst>
              <a:ext uri="{FF2B5EF4-FFF2-40B4-BE49-F238E27FC236}">
                <a16:creationId xmlns:a16="http://schemas.microsoft.com/office/drawing/2014/main" id="{98C8DAE4-81CD-1A44-9A75-6685C300ED7E}"/>
              </a:ext>
            </a:extLst>
          </p:cNvPr>
          <p:cNvSpPr txBox="1"/>
          <p:nvPr/>
        </p:nvSpPr>
        <p:spPr>
          <a:xfrm>
            <a:off x="475013" y="1467852"/>
            <a:ext cx="1110343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a:t>Giraremos la capa superior para que cada arista de la cruz coincida con su color. Se pueden dar 2 casos:</a:t>
            </a:r>
          </a:p>
        </p:txBody>
      </p:sp>
      <p:sp>
        <p:nvSpPr>
          <p:cNvPr id="12" name="CuadroTexto 11">
            <a:extLst>
              <a:ext uri="{FF2B5EF4-FFF2-40B4-BE49-F238E27FC236}">
                <a16:creationId xmlns:a16="http://schemas.microsoft.com/office/drawing/2014/main" id="{88714B97-51DB-414B-8FF4-89E09DFF03E8}"/>
              </a:ext>
            </a:extLst>
          </p:cNvPr>
          <p:cNvSpPr txBox="1"/>
          <p:nvPr/>
        </p:nvSpPr>
        <p:spPr>
          <a:xfrm>
            <a:off x="475012" y="1993902"/>
            <a:ext cx="5177643"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1.</a:t>
            </a:r>
            <a:r>
              <a:rPr lang="es-ES" sz="1600" dirty="0"/>
              <a:t>Tenemos 2 aristas seguidas bien colocadas en su color y otras dos seguidas que están al revés…</a:t>
            </a:r>
          </a:p>
        </p:txBody>
      </p:sp>
      <p:pic>
        <p:nvPicPr>
          <p:cNvPr id="4" name="Imagen 3">
            <a:extLst>
              <a:ext uri="{FF2B5EF4-FFF2-40B4-BE49-F238E27FC236}">
                <a16:creationId xmlns:a16="http://schemas.microsoft.com/office/drawing/2014/main" id="{723D1D08-2017-D445-A7EE-F217FB109610}"/>
              </a:ext>
            </a:extLst>
          </p:cNvPr>
          <p:cNvPicPr>
            <a:picLocks noChangeAspect="1"/>
          </p:cNvPicPr>
          <p:nvPr/>
        </p:nvPicPr>
        <p:blipFill>
          <a:blip r:embed="rId3"/>
          <a:stretch>
            <a:fillRect/>
          </a:stretch>
        </p:blipFill>
        <p:spPr>
          <a:xfrm>
            <a:off x="6697683" y="2603442"/>
            <a:ext cx="4465122" cy="3964437"/>
          </a:xfrm>
          <a:prstGeom prst="rect">
            <a:avLst/>
          </a:prstGeom>
        </p:spPr>
      </p:pic>
      <p:sp>
        <p:nvSpPr>
          <p:cNvPr id="13" name="CuadroTexto 12">
            <a:extLst>
              <a:ext uri="{FF2B5EF4-FFF2-40B4-BE49-F238E27FC236}">
                <a16:creationId xmlns:a16="http://schemas.microsoft.com/office/drawing/2014/main" id="{BA8BB887-D317-CD4F-AEE3-6BF670C51DEF}"/>
              </a:ext>
            </a:extLst>
          </p:cNvPr>
          <p:cNvSpPr txBox="1"/>
          <p:nvPr/>
        </p:nvSpPr>
        <p:spPr>
          <a:xfrm>
            <a:off x="6232566" y="1993902"/>
            <a:ext cx="5177643"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2. </a:t>
            </a:r>
            <a:r>
              <a:rPr lang="es-ES" sz="1600" dirty="0"/>
              <a:t>Tenemos 2 aristas bien colocadas en su color pero este caso están en frente la una de la otra. Hay que intercambiar las otras 2 que están en frente mal colocadas.</a:t>
            </a:r>
            <a:r>
              <a:rPr lang="es-ES" sz="1600" b="1" dirty="0"/>
              <a:t> </a:t>
            </a:r>
            <a:endParaRPr lang="es-ES" sz="1600" dirty="0"/>
          </a:p>
        </p:txBody>
      </p:sp>
      <p:sp>
        <p:nvSpPr>
          <p:cNvPr id="6" name="Rectángulo 5">
            <a:extLst>
              <a:ext uri="{FF2B5EF4-FFF2-40B4-BE49-F238E27FC236}">
                <a16:creationId xmlns:a16="http://schemas.microsoft.com/office/drawing/2014/main" id="{BA1E8B52-7E53-374F-9043-70BDDA1049BE}"/>
              </a:ext>
            </a:extLst>
          </p:cNvPr>
          <p:cNvSpPr/>
          <p:nvPr/>
        </p:nvSpPr>
        <p:spPr>
          <a:xfrm>
            <a:off x="629392" y="5225142"/>
            <a:ext cx="4682011" cy="83127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Rectángulo 13">
            <a:extLst>
              <a:ext uri="{FF2B5EF4-FFF2-40B4-BE49-F238E27FC236}">
                <a16:creationId xmlns:a16="http://schemas.microsoft.com/office/drawing/2014/main" id="{2EA8D552-0212-FB4F-8397-5D8E0CD8DF53}"/>
              </a:ext>
            </a:extLst>
          </p:cNvPr>
          <p:cNvSpPr/>
          <p:nvPr/>
        </p:nvSpPr>
        <p:spPr>
          <a:xfrm>
            <a:off x="6589238" y="5225142"/>
            <a:ext cx="4682011" cy="83127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CuadroTexto 7">
            <a:extLst>
              <a:ext uri="{FF2B5EF4-FFF2-40B4-BE49-F238E27FC236}">
                <a16:creationId xmlns:a16="http://schemas.microsoft.com/office/drawing/2014/main" id="{083FF077-DC30-A64E-902C-F0B6C5FC8E50}"/>
              </a:ext>
            </a:extLst>
          </p:cNvPr>
          <p:cNvSpPr txBox="1"/>
          <p:nvPr/>
        </p:nvSpPr>
        <p:spPr>
          <a:xfrm>
            <a:off x="4137484" y="4498159"/>
            <a:ext cx="3625673" cy="369332"/>
          </a:xfrm>
          <a:prstGeom prst="rect">
            <a:avLst/>
          </a:prstGeom>
          <a:noFill/>
        </p:spPr>
        <p:txBody>
          <a:bodyPr wrap="none" rtlCol="0">
            <a:spAutoFit/>
          </a:bodyPr>
          <a:lstStyle/>
          <a:p>
            <a:r>
              <a:rPr lang="es-ES" dirty="0"/>
              <a:t>Es el mismo algoritmo en los 2 casos</a:t>
            </a:r>
          </a:p>
        </p:txBody>
      </p:sp>
      <p:cxnSp>
        <p:nvCxnSpPr>
          <p:cNvPr id="16" name="Conector recto de flecha 15">
            <a:extLst>
              <a:ext uri="{FF2B5EF4-FFF2-40B4-BE49-F238E27FC236}">
                <a16:creationId xmlns:a16="http://schemas.microsoft.com/office/drawing/2014/main" id="{DBC396DD-5DFA-404D-8959-A294422C61C4}"/>
              </a:ext>
            </a:extLst>
          </p:cNvPr>
          <p:cNvCxnSpPr/>
          <p:nvPr/>
        </p:nvCxnSpPr>
        <p:spPr>
          <a:xfrm flipH="1">
            <a:off x="5419848" y="4978430"/>
            <a:ext cx="232807" cy="496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44C78EFB-F0F6-5748-9211-15ED5C75D223}"/>
              </a:ext>
            </a:extLst>
          </p:cNvPr>
          <p:cNvCxnSpPr>
            <a:cxnSpLocks/>
          </p:cNvCxnSpPr>
          <p:nvPr/>
        </p:nvCxnSpPr>
        <p:spPr>
          <a:xfrm>
            <a:off x="6064621" y="4978430"/>
            <a:ext cx="335890" cy="476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93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8657112"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6. COLOCAR LAS ESQUINAS DE LA CRUZ AMARILLA</a:t>
            </a:r>
          </a:p>
        </p:txBody>
      </p:sp>
      <p:pic>
        <p:nvPicPr>
          <p:cNvPr id="2" name="Imagen 1">
            <a:extLst>
              <a:ext uri="{FF2B5EF4-FFF2-40B4-BE49-F238E27FC236}">
                <a16:creationId xmlns:a16="http://schemas.microsoft.com/office/drawing/2014/main" id="{04EA9099-E5AA-3043-B6F4-231708935F4C}"/>
              </a:ext>
            </a:extLst>
          </p:cNvPr>
          <p:cNvPicPr>
            <a:picLocks noChangeAspect="1"/>
          </p:cNvPicPr>
          <p:nvPr/>
        </p:nvPicPr>
        <p:blipFill>
          <a:blip r:embed="rId2"/>
          <a:stretch>
            <a:fillRect/>
          </a:stretch>
        </p:blipFill>
        <p:spPr>
          <a:xfrm>
            <a:off x="475012" y="2433667"/>
            <a:ext cx="5168542" cy="4303986"/>
          </a:xfrm>
          <a:prstGeom prst="rect">
            <a:avLst/>
          </a:prstGeom>
        </p:spPr>
      </p:pic>
      <p:pic>
        <p:nvPicPr>
          <p:cNvPr id="5" name="Imagen 4">
            <a:extLst>
              <a:ext uri="{FF2B5EF4-FFF2-40B4-BE49-F238E27FC236}">
                <a16:creationId xmlns:a16="http://schemas.microsoft.com/office/drawing/2014/main" id="{8831B4F4-DA7B-0E45-A8DD-6565EDB10B45}"/>
              </a:ext>
            </a:extLst>
          </p:cNvPr>
          <p:cNvPicPr>
            <a:picLocks noChangeAspect="1"/>
          </p:cNvPicPr>
          <p:nvPr/>
        </p:nvPicPr>
        <p:blipFill>
          <a:blip r:embed="rId3"/>
          <a:stretch>
            <a:fillRect/>
          </a:stretch>
        </p:blipFill>
        <p:spPr>
          <a:xfrm>
            <a:off x="6409773" y="2474808"/>
            <a:ext cx="4700747" cy="4262845"/>
          </a:xfrm>
          <a:prstGeom prst="rect">
            <a:avLst/>
          </a:prstGeom>
        </p:spPr>
      </p:pic>
      <p:cxnSp>
        <p:nvCxnSpPr>
          <p:cNvPr id="8" name="Conector curvado 7">
            <a:extLst>
              <a:ext uri="{FF2B5EF4-FFF2-40B4-BE49-F238E27FC236}">
                <a16:creationId xmlns:a16="http://schemas.microsoft.com/office/drawing/2014/main" id="{BD5C6366-7746-3C49-9801-08E21636B35A}"/>
              </a:ext>
            </a:extLst>
          </p:cNvPr>
          <p:cNvCxnSpPr/>
          <p:nvPr/>
        </p:nvCxnSpPr>
        <p:spPr>
          <a:xfrm rot="16200000" flipH="1">
            <a:off x="3043745" y="3174373"/>
            <a:ext cx="380011" cy="348935"/>
          </a:xfrm>
          <a:prstGeom prst="curvedConnector3">
            <a:avLst>
              <a:gd name="adj1" fmla="val -937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curvado 21">
            <a:extLst>
              <a:ext uri="{FF2B5EF4-FFF2-40B4-BE49-F238E27FC236}">
                <a16:creationId xmlns:a16="http://schemas.microsoft.com/office/drawing/2014/main" id="{F3D62C0B-7817-7E49-9921-50E0F57F91C3}"/>
              </a:ext>
            </a:extLst>
          </p:cNvPr>
          <p:cNvCxnSpPr>
            <a:cxnSpLocks/>
          </p:cNvCxnSpPr>
          <p:nvPr/>
        </p:nvCxnSpPr>
        <p:spPr>
          <a:xfrm rot="10800000">
            <a:off x="2885704" y="3538847"/>
            <a:ext cx="348046" cy="76547"/>
          </a:xfrm>
          <a:prstGeom prst="curvedConnector3">
            <a:avLst>
              <a:gd name="adj1" fmla="val 8412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curvado 27">
            <a:extLst>
              <a:ext uri="{FF2B5EF4-FFF2-40B4-BE49-F238E27FC236}">
                <a16:creationId xmlns:a16="http://schemas.microsoft.com/office/drawing/2014/main" id="{DBC15315-97B5-B945-BF20-5CF19B9412EA}"/>
              </a:ext>
            </a:extLst>
          </p:cNvPr>
          <p:cNvCxnSpPr>
            <a:cxnSpLocks/>
          </p:cNvCxnSpPr>
          <p:nvPr/>
        </p:nvCxnSpPr>
        <p:spPr>
          <a:xfrm rot="5400000" flipH="1" flipV="1">
            <a:off x="2689760" y="3259775"/>
            <a:ext cx="380012" cy="178130"/>
          </a:xfrm>
          <a:prstGeom prst="curvedConnector3">
            <a:avLst>
              <a:gd name="adj1" fmla="val 196875"/>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88714B97-51DB-414B-8FF4-89E09DFF03E8}"/>
              </a:ext>
            </a:extLst>
          </p:cNvPr>
          <p:cNvSpPr txBox="1"/>
          <p:nvPr/>
        </p:nvSpPr>
        <p:spPr>
          <a:xfrm>
            <a:off x="475012" y="1437565"/>
            <a:ext cx="5177643"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1.</a:t>
            </a:r>
            <a:r>
              <a:rPr lang="es-ES" sz="1600" dirty="0"/>
              <a:t>Buscamos alguna esquina que esté bien aunque esté rotada. Una vez encontrada, pondremos el cubo de forma que esa esquina se quede a nuestra derecha y aplicamos el algoritmo. Puede que haya que hacerlo varias veces.</a:t>
            </a:r>
          </a:p>
        </p:txBody>
      </p:sp>
      <p:sp>
        <p:nvSpPr>
          <p:cNvPr id="13" name="CuadroTexto 12">
            <a:extLst>
              <a:ext uri="{FF2B5EF4-FFF2-40B4-BE49-F238E27FC236}">
                <a16:creationId xmlns:a16="http://schemas.microsoft.com/office/drawing/2014/main" id="{BA8BB887-D317-CD4F-AEE3-6BF670C51DEF}"/>
              </a:ext>
            </a:extLst>
          </p:cNvPr>
          <p:cNvSpPr txBox="1"/>
          <p:nvPr/>
        </p:nvSpPr>
        <p:spPr>
          <a:xfrm>
            <a:off x="6220691" y="1448012"/>
            <a:ext cx="5177643"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2. </a:t>
            </a:r>
            <a:r>
              <a:rPr lang="es-ES" sz="1600" dirty="0"/>
              <a:t>En el caso de que ninguna esquina esté en su posición correcta, aplicaremos el algoritmo una vez. De esta forma, alguna de las esquinas se quedará en su posición correcta y aplicaremos el caso 1.</a:t>
            </a:r>
          </a:p>
        </p:txBody>
      </p:sp>
      <p:sp>
        <p:nvSpPr>
          <p:cNvPr id="37" name="CuadroTexto 36">
            <a:extLst>
              <a:ext uri="{FF2B5EF4-FFF2-40B4-BE49-F238E27FC236}">
                <a16:creationId xmlns:a16="http://schemas.microsoft.com/office/drawing/2014/main" id="{EA210FBB-AA98-9A4B-9895-71A5DAD5C1E8}"/>
              </a:ext>
            </a:extLst>
          </p:cNvPr>
          <p:cNvSpPr txBox="1"/>
          <p:nvPr/>
        </p:nvSpPr>
        <p:spPr>
          <a:xfrm>
            <a:off x="4919098" y="3123347"/>
            <a:ext cx="1842123"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1600" dirty="0"/>
              <a:t>Hacer el algoritmo varias veces sobre la misma posición</a:t>
            </a:r>
          </a:p>
        </p:txBody>
      </p:sp>
      <p:sp>
        <p:nvSpPr>
          <p:cNvPr id="38" name="Rectángulo 37">
            <a:extLst>
              <a:ext uri="{FF2B5EF4-FFF2-40B4-BE49-F238E27FC236}">
                <a16:creationId xmlns:a16="http://schemas.microsoft.com/office/drawing/2014/main" id="{8FD95DA5-BF38-1C4F-80EF-294FF70BB03A}"/>
              </a:ext>
            </a:extLst>
          </p:cNvPr>
          <p:cNvSpPr/>
          <p:nvPr/>
        </p:nvSpPr>
        <p:spPr>
          <a:xfrm>
            <a:off x="629392" y="5225142"/>
            <a:ext cx="5014162" cy="83127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9" name="Rectángulo 38">
            <a:extLst>
              <a:ext uri="{FF2B5EF4-FFF2-40B4-BE49-F238E27FC236}">
                <a16:creationId xmlns:a16="http://schemas.microsoft.com/office/drawing/2014/main" id="{FA4F10FE-CD8E-8443-B3B0-C2672CEF7C96}"/>
              </a:ext>
            </a:extLst>
          </p:cNvPr>
          <p:cNvSpPr/>
          <p:nvPr/>
        </p:nvSpPr>
        <p:spPr>
          <a:xfrm>
            <a:off x="6468506" y="5228636"/>
            <a:ext cx="4682011" cy="83127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40" name="CuadroTexto 39">
            <a:extLst>
              <a:ext uri="{FF2B5EF4-FFF2-40B4-BE49-F238E27FC236}">
                <a16:creationId xmlns:a16="http://schemas.microsoft.com/office/drawing/2014/main" id="{2E4ED092-6A2D-B946-984F-AD3E62ED770A}"/>
              </a:ext>
            </a:extLst>
          </p:cNvPr>
          <p:cNvSpPr txBox="1"/>
          <p:nvPr/>
        </p:nvSpPr>
        <p:spPr>
          <a:xfrm>
            <a:off x="4137484" y="4498159"/>
            <a:ext cx="3625673" cy="369332"/>
          </a:xfrm>
          <a:prstGeom prst="rect">
            <a:avLst/>
          </a:prstGeom>
          <a:noFill/>
        </p:spPr>
        <p:txBody>
          <a:bodyPr wrap="none" rtlCol="0">
            <a:spAutoFit/>
          </a:bodyPr>
          <a:lstStyle/>
          <a:p>
            <a:r>
              <a:rPr lang="es-ES" dirty="0"/>
              <a:t>Es el mismo algoritmo en los 2 casos</a:t>
            </a:r>
          </a:p>
        </p:txBody>
      </p:sp>
      <p:cxnSp>
        <p:nvCxnSpPr>
          <p:cNvPr id="41" name="Conector recto de flecha 40">
            <a:extLst>
              <a:ext uri="{FF2B5EF4-FFF2-40B4-BE49-F238E27FC236}">
                <a16:creationId xmlns:a16="http://schemas.microsoft.com/office/drawing/2014/main" id="{2FBAA6AC-1C7C-024A-BB89-D7A7FED6E9B4}"/>
              </a:ext>
            </a:extLst>
          </p:cNvPr>
          <p:cNvCxnSpPr/>
          <p:nvPr/>
        </p:nvCxnSpPr>
        <p:spPr>
          <a:xfrm flipH="1">
            <a:off x="5681530" y="4968715"/>
            <a:ext cx="232807" cy="496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1241F388-9A3F-5447-A364-C6BBC77CDA1C}"/>
              </a:ext>
            </a:extLst>
          </p:cNvPr>
          <p:cNvCxnSpPr>
            <a:cxnSpLocks/>
          </p:cNvCxnSpPr>
          <p:nvPr/>
        </p:nvCxnSpPr>
        <p:spPr>
          <a:xfrm>
            <a:off x="6064621" y="4978430"/>
            <a:ext cx="335890" cy="476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6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7920842"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7. ORIENTAR CORRECTAMENTE LAS ESQUINAS</a:t>
            </a:r>
          </a:p>
        </p:txBody>
      </p:sp>
      <p:sp>
        <p:nvSpPr>
          <p:cNvPr id="12" name="CuadroTexto 11">
            <a:extLst>
              <a:ext uri="{FF2B5EF4-FFF2-40B4-BE49-F238E27FC236}">
                <a16:creationId xmlns:a16="http://schemas.microsoft.com/office/drawing/2014/main" id="{88714B97-51DB-414B-8FF4-89E09DFF03E8}"/>
              </a:ext>
            </a:extLst>
          </p:cNvPr>
          <p:cNvSpPr txBox="1"/>
          <p:nvPr/>
        </p:nvSpPr>
        <p:spPr>
          <a:xfrm>
            <a:off x="890648" y="4643902"/>
            <a:ext cx="10509664" cy="172354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dirty="0"/>
              <a:t>Cuando estés orientando las esquinas parecerá, que estás desmontando el resto del cubo, pero no te preocupes, cuando termines de orientar las esquinas el cubo se quedará totalmente resuelto.</a:t>
            </a:r>
          </a:p>
          <a:p>
            <a:pPr algn="just"/>
            <a:endParaRPr lang="es-ES" sz="1600" dirty="0"/>
          </a:p>
          <a:p>
            <a:pPr algn="just"/>
            <a:r>
              <a:rPr lang="es-ES" dirty="0"/>
              <a:t>¡OJO! Es muy importante que siempre apliques el algoritmo completo. Muchas veces olvidarás hacer el último movimiento porque verás que la esquina ya está bien orientada. Pero es muy importante que lo hagas completo para que no se desarme el resto del cubo.</a:t>
            </a:r>
            <a:endParaRPr lang="es-ES" sz="1600" dirty="0"/>
          </a:p>
        </p:txBody>
      </p:sp>
      <p:pic>
        <p:nvPicPr>
          <p:cNvPr id="3" name="Imagen 2">
            <a:extLst>
              <a:ext uri="{FF2B5EF4-FFF2-40B4-BE49-F238E27FC236}">
                <a16:creationId xmlns:a16="http://schemas.microsoft.com/office/drawing/2014/main" id="{B6B7C893-E1D7-9447-9E42-D6A4185952CE}"/>
              </a:ext>
            </a:extLst>
          </p:cNvPr>
          <p:cNvPicPr>
            <a:picLocks noChangeAspect="1"/>
          </p:cNvPicPr>
          <p:nvPr/>
        </p:nvPicPr>
        <p:blipFill>
          <a:blip r:embed="rId2"/>
          <a:stretch>
            <a:fillRect/>
          </a:stretch>
        </p:blipFill>
        <p:spPr>
          <a:xfrm>
            <a:off x="1123373" y="2367473"/>
            <a:ext cx="4044470" cy="1250867"/>
          </a:xfrm>
          <a:prstGeom prst="rect">
            <a:avLst/>
          </a:prstGeom>
        </p:spPr>
      </p:pic>
      <p:pic>
        <p:nvPicPr>
          <p:cNvPr id="4" name="Imagen 3">
            <a:extLst>
              <a:ext uri="{FF2B5EF4-FFF2-40B4-BE49-F238E27FC236}">
                <a16:creationId xmlns:a16="http://schemas.microsoft.com/office/drawing/2014/main" id="{9DF76BBA-7633-CC43-8C03-B4BD77BF030E}"/>
              </a:ext>
            </a:extLst>
          </p:cNvPr>
          <p:cNvPicPr>
            <a:picLocks noChangeAspect="1"/>
          </p:cNvPicPr>
          <p:nvPr/>
        </p:nvPicPr>
        <p:blipFill>
          <a:blip r:embed="rId3"/>
          <a:stretch>
            <a:fillRect/>
          </a:stretch>
        </p:blipFill>
        <p:spPr>
          <a:xfrm>
            <a:off x="7297635" y="1672700"/>
            <a:ext cx="2570760" cy="2587562"/>
          </a:xfrm>
          <a:prstGeom prst="rect">
            <a:avLst/>
          </a:prstGeom>
        </p:spPr>
      </p:pic>
    </p:spTree>
    <p:extLst>
      <p:ext uri="{BB962C8B-B14F-4D97-AF65-F5344CB8AC3E}">
        <p14:creationId xmlns:p14="http://schemas.microsoft.com/office/powerpoint/2010/main" val="247712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39CEE0D9-1E7F-1C4D-A894-B63DA3CCCE08}"/>
              </a:ext>
            </a:extLst>
          </p:cNvPr>
          <p:cNvSpPr/>
          <p:nvPr/>
        </p:nvSpPr>
        <p:spPr>
          <a:xfrm>
            <a:off x="475014" y="724395"/>
            <a:ext cx="4156364"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1. CONCEPTOS PREVIOS</a:t>
            </a:r>
          </a:p>
        </p:txBody>
      </p:sp>
      <p:pic>
        <p:nvPicPr>
          <p:cNvPr id="3" name="Imagen 2">
            <a:extLst>
              <a:ext uri="{FF2B5EF4-FFF2-40B4-BE49-F238E27FC236}">
                <a16:creationId xmlns:a16="http://schemas.microsoft.com/office/drawing/2014/main" id="{C83EB787-4B69-4B48-9D73-05D589E8AA1C}"/>
              </a:ext>
            </a:extLst>
          </p:cNvPr>
          <p:cNvPicPr>
            <a:picLocks noChangeAspect="1"/>
          </p:cNvPicPr>
          <p:nvPr/>
        </p:nvPicPr>
        <p:blipFill>
          <a:blip r:embed="rId2"/>
          <a:stretch>
            <a:fillRect/>
          </a:stretch>
        </p:blipFill>
        <p:spPr>
          <a:xfrm>
            <a:off x="438151" y="1639370"/>
            <a:ext cx="4193227" cy="4357667"/>
          </a:xfrm>
          <a:prstGeom prst="rect">
            <a:avLst/>
          </a:prstGeom>
        </p:spPr>
      </p:pic>
      <p:sp>
        <p:nvSpPr>
          <p:cNvPr id="4" name="CuadroTexto 3">
            <a:extLst>
              <a:ext uri="{FF2B5EF4-FFF2-40B4-BE49-F238E27FC236}">
                <a16:creationId xmlns:a16="http://schemas.microsoft.com/office/drawing/2014/main" id="{FF56160C-96AB-C84A-8B11-5FE23EA38116}"/>
              </a:ext>
            </a:extLst>
          </p:cNvPr>
          <p:cNvSpPr txBox="1"/>
          <p:nvPr/>
        </p:nvSpPr>
        <p:spPr>
          <a:xfrm>
            <a:off x="5237018" y="1508166"/>
            <a:ext cx="6448301" cy="5139869"/>
          </a:xfrm>
          <a:prstGeom prst="rect">
            <a:avLst/>
          </a:prstGeom>
          <a:noFill/>
        </p:spPr>
        <p:txBody>
          <a:bodyPr wrap="square" rtlCol="0">
            <a:spAutoFit/>
          </a:bodyPr>
          <a:lstStyle/>
          <a:p>
            <a:pPr algn="just"/>
            <a:r>
              <a:rPr lang="es-ES" sz="2000" dirty="0"/>
              <a:t>Cuando te encuentres la letra normal (U) quiere decir que el giro hará en sentido de las agujas del reloj y cuando la letra  lleve un apóstrofe (U’) el giro será al contrario de las agujas del reloj.</a:t>
            </a:r>
          </a:p>
          <a:p>
            <a:pPr algn="just"/>
            <a:endParaRPr lang="es-ES" sz="2000" dirty="0"/>
          </a:p>
          <a:p>
            <a:pPr algn="just"/>
            <a:r>
              <a:rPr lang="es-ES" sz="2400" b="1" u="sng" dirty="0"/>
              <a:t>Notación:</a:t>
            </a:r>
          </a:p>
          <a:p>
            <a:pPr algn="just"/>
            <a:endParaRPr lang="es-ES" sz="1200" b="1" u="sng" dirty="0"/>
          </a:p>
          <a:p>
            <a:pPr marL="342900" indent="-342900" algn="just">
              <a:buFont typeface="Arial" panose="020B0604020202020204" pitchFamily="34" charset="0"/>
              <a:buChar char="•"/>
            </a:pPr>
            <a:r>
              <a:rPr lang="es-ES" sz="2400" dirty="0"/>
              <a:t>U (Up) – Cara de arriba</a:t>
            </a:r>
          </a:p>
          <a:p>
            <a:pPr marL="342900" indent="-342900" algn="just">
              <a:buFont typeface="Arial" panose="020B0604020202020204" pitchFamily="34" charset="0"/>
              <a:buChar char="•"/>
            </a:pPr>
            <a:r>
              <a:rPr lang="es-ES" sz="2400" dirty="0"/>
              <a:t>D (Down) – Cara de abajo</a:t>
            </a:r>
          </a:p>
          <a:p>
            <a:pPr marL="342900" indent="-342900" algn="just">
              <a:buFont typeface="Arial" panose="020B0604020202020204" pitchFamily="34" charset="0"/>
              <a:buChar char="•"/>
            </a:pPr>
            <a:r>
              <a:rPr lang="es-ES" sz="2400" dirty="0"/>
              <a:t>R (</a:t>
            </a:r>
            <a:r>
              <a:rPr lang="es-ES" sz="2400" dirty="0" err="1"/>
              <a:t>Right</a:t>
            </a:r>
            <a:r>
              <a:rPr lang="es-ES" sz="2400" dirty="0"/>
              <a:t>) – Cara derecha</a:t>
            </a:r>
          </a:p>
          <a:p>
            <a:pPr marL="342900" indent="-342900" algn="just">
              <a:buFont typeface="Arial" panose="020B0604020202020204" pitchFamily="34" charset="0"/>
              <a:buChar char="•"/>
            </a:pPr>
            <a:r>
              <a:rPr lang="es-ES" sz="2400" dirty="0"/>
              <a:t>L (</a:t>
            </a:r>
            <a:r>
              <a:rPr lang="es-ES" sz="2400" dirty="0" err="1"/>
              <a:t>Left</a:t>
            </a:r>
            <a:r>
              <a:rPr lang="es-ES" sz="2400" dirty="0"/>
              <a:t>) – Cara izquierda</a:t>
            </a:r>
          </a:p>
          <a:p>
            <a:pPr marL="342900" indent="-342900" algn="just">
              <a:buFont typeface="Arial" panose="020B0604020202020204" pitchFamily="34" charset="0"/>
              <a:buChar char="•"/>
            </a:pPr>
            <a:r>
              <a:rPr lang="es-ES" sz="2400" dirty="0"/>
              <a:t>F (Front) – Cara frontal</a:t>
            </a:r>
          </a:p>
          <a:p>
            <a:pPr marL="342900" indent="-342900" algn="just">
              <a:buFont typeface="Arial" panose="020B0604020202020204" pitchFamily="34" charset="0"/>
              <a:buChar char="•"/>
            </a:pPr>
            <a:r>
              <a:rPr lang="es-ES" sz="2400" dirty="0"/>
              <a:t>B (Back) – Cara trasera</a:t>
            </a:r>
          </a:p>
          <a:p>
            <a:endParaRPr lang="es-ES" dirty="0"/>
          </a:p>
          <a:p>
            <a:endParaRPr lang="es-ES" dirty="0"/>
          </a:p>
        </p:txBody>
      </p:sp>
    </p:spTree>
    <p:extLst>
      <p:ext uri="{BB962C8B-B14F-4D97-AF65-F5344CB8AC3E}">
        <p14:creationId xmlns:p14="http://schemas.microsoft.com/office/powerpoint/2010/main" val="180216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39CEE0D9-1E7F-1C4D-A894-B63DA3CCCE08}"/>
              </a:ext>
            </a:extLst>
          </p:cNvPr>
          <p:cNvSpPr/>
          <p:nvPr/>
        </p:nvSpPr>
        <p:spPr>
          <a:xfrm>
            <a:off x="475014" y="724395"/>
            <a:ext cx="4156364"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1. CONCEPTOS PREVIOS</a:t>
            </a:r>
          </a:p>
        </p:txBody>
      </p:sp>
      <p:pic>
        <p:nvPicPr>
          <p:cNvPr id="5" name="Imagen 4">
            <a:extLst>
              <a:ext uri="{FF2B5EF4-FFF2-40B4-BE49-F238E27FC236}">
                <a16:creationId xmlns:a16="http://schemas.microsoft.com/office/drawing/2014/main" id="{43FE8CD5-1076-F245-8E1C-8A788340242D}"/>
              </a:ext>
            </a:extLst>
          </p:cNvPr>
          <p:cNvPicPr>
            <a:picLocks noChangeAspect="1"/>
          </p:cNvPicPr>
          <p:nvPr/>
        </p:nvPicPr>
        <p:blipFill>
          <a:blip r:embed="rId2"/>
          <a:stretch>
            <a:fillRect/>
          </a:stretch>
        </p:blipFill>
        <p:spPr>
          <a:xfrm>
            <a:off x="327891" y="1745426"/>
            <a:ext cx="5384800" cy="3390900"/>
          </a:xfrm>
          <a:prstGeom prst="rect">
            <a:avLst/>
          </a:prstGeom>
        </p:spPr>
      </p:pic>
      <p:sp>
        <p:nvSpPr>
          <p:cNvPr id="4" name="CuadroTexto 3">
            <a:extLst>
              <a:ext uri="{FF2B5EF4-FFF2-40B4-BE49-F238E27FC236}">
                <a16:creationId xmlns:a16="http://schemas.microsoft.com/office/drawing/2014/main" id="{FF56160C-96AB-C84A-8B11-5FE23EA38116}"/>
              </a:ext>
            </a:extLst>
          </p:cNvPr>
          <p:cNvSpPr txBox="1"/>
          <p:nvPr/>
        </p:nvSpPr>
        <p:spPr>
          <a:xfrm>
            <a:off x="5593278" y="1460664"/>
            <a:ext cx="6282047" cy="4370427"/>
          </a:xfrm>
          <a:prstGeom prst="rect">
            <a:avLst/>
          </a:prstGeom>
          <a:noFill/>
        </p:spPr>
        <p:txBody>
          <a:bodyPr wrap="square" rtlCol="0">
            <a:spAutoFit/>
          </a:bodyPr>
          <a:lstStyle/>
          <a:p>
            <a:pPr algn="just"/>
            <a:r>
              <a:rPr lang="es-ES" sz="2400" b="1" u="sng" dirty="0"/>
              <a:t>Tipos de piezas:</a:t>
            </a:r>
          </a:p>
          <a:p>
            <a:pPr algn="just"/>
            <a:endParaRPr lang="es-ES" sz="1200" b="1" u="sng" dirty="0"/>
          </a:p>
          <a:p>
            <a:pPr algn="just"/>
            <a:r>
              <a:rPr lang="es-ES" sz="2800" dirty="0"/>
              <a:t>- </a:t>
            </a:r>
            <a:r>
              <a:rPr lang="es-ES" sz="2800" b="1" dirty="0"/>
              <a:t>Centros</a:t>
            </a:r>
            <a:r>
              <a:rPr lang="es-ES" sz="2800" dirty="0"/>
              <a:t>. Están fijos. </a:t>
            </a:r>
            <a:r>
              <a:rPr lang="es-ES" sz="2800" u="sng" dirty="0"/>
              <a:t>Nunca se mueven y marcan el color de la cara</a:t>
            </a:r>
            <a:r>
              <a:rPr lang="es-ES" sz="2800" dirty="0"/>
              <a:t>. Hay 6 centros.</a:t>
            </a:r>
          </a:p>
          <a:p>
            <a:pPr algn="just"/>
            <a:endParaRPr lang="es-ES" sz="2800" dirty="0"/>
          </a:p>
          <a:p>
            <a:pPr algn="just"/>
            <a:r>
              <a:rPr lang="es-ES" sz="2800" dirty="0"/>
              <a:t>- </a:t>
            </a:r>
            <a:r>
              <a:rPr lang="es-ES" sz="2800" b="1" dirty="0"/>
              <a:t>Aristas</a:t>
            </a:r>
            <a:r>
              <a:rPr lang="es-ES" sz="2800" dirty="0"/>
              <a:t>. Se sitúan entre 2 vértices. Tienen 2 colores. Hay 12 aristas.</a:t>
            </a:r>
          </a:p>
          <a:p>
            <a:pPr algn="just"/>
            <a:endParaRPr lang="es-ES" sz="2800" dirty="0"/>
          </a:p>
          <a:p>
            <a:pPr algn="just"/>
            <a:r>
              <a:rPr lang="es-ES" sz="2800" dirty="0"/>
              <a:t>- </a:t>
            </a:r>
            <a:r>
              <a:rPr lang="es-ES" sz="2800" b="1" dirty="0"/>
              <a:t>Esquinas</a:t>
            </a:r>
            <a:r>
              <a:rPr lang="es-ES" sz="2800" dirty="0"/>
              <a:t>. Tienen 3 colores. Hay 8 esquinas.</a:t>
            </a:r>
          </a:p>
          <a:p>
            <a:endParaRPr lang="es-ES" dirty="0"/>
          </a:p>
        </p:txBody>
      </p:sp>
    </p:spTree>
    <p:extLst>
      <p:ext uri="{BB962C8B-B14F-4D97-AF65-F5344CB8AC3E}">
        <p14:creationId xmlns:p14="http://schemas.microsoft.com/office/powerpoint/2010/main" val="96763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39CEE0D9-1E7F-1C4D-A894-B63DA3CCCE08}"/>
              </a:ext>
            </a:extLst>
          </p:cNvPr>
          <p:cNvSpPr/>
          <p:nvPr/>
        </p:nvSpPr>
        <p:spPr>
          <a:xfrm>
            <a:off x="475014" y="724395"/>
            <a:ext cx="4156364"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1. CONCEPTOS PREVIOS</a:t>
            </a:r>
          </a:p>
        </p:txBody>
      </p:sp>
      <p:sp>
        <p:nvSpPr>
          <p:cNvPr id="4" name="CuadroTexto 3">
            <a:extLst>
              <a:ext uri="{FF2B5EF4-FFF2-40B4-BE49-F238E27FC236}">
                <a16:creationId xmlns:a16="http://schemas.microsoft.com/office/drawing/2014/main" id="{FF56160C-96AB-C84A-8B11-5FE23EA38116}"/>
              </a:ext>
            </a:extLst>
          </p:cNvPr>
          <p:cNvSpPr txBox="1"/>
          <p:nvPr/>
        </p:nvSpPr>
        <p:spPr>
          <a:xfrm>
            <a:off x="5593278" y="1460664"/>
            <a:ext cx="6282047" cy="4308872"/>
          </a:xfrm>
          <a:prstGeom prst="rect">
            <a:avLst/>
          </a:prstGeom>
          <a:noFill/>
        </p:spPr>
        <p:txBody>
          <a:bodyPr wrap="square" rtlCol="0">
            <a:spAutoFit/>
          </a:bodyPr>
          <a:lstStyle/>
          <a:p>
            <a:pPr algn="just"/>
            <a:r>
              <a:rPr lang="es-ES" sz="2800" dirty="0"/>
              <a:t>Vamos a hacer una resolución del cubo por capas:</a:t>
            </a:r>
          </a:p>
          <a:p>
            <a:pPr algn="just"/>
            <a:r>
              <a:rPr lang="es-ES" sz="2800" b="1" dirty="0"/>
              <a:t>1.</a:t>
            </a:r>
            <a:r>
              <a:rPr lang="es-ES" sz="2800" dirty="0"/>
              <a:t> La capa superior (normalmente haremos la cara blanca). Haremos una cruz y después meteremos las esquinas en su posición correcta.</a:t>
            </a:r>
          </a:p>
          <a:p>
            <a:pPr algn="just"/>
            <a:r>
              <a:rPr lang="es-ES" sz="2800" b="1" dirty="0"/>
              <a:t>2. </a:t>
            </a:r>
            <a:r>
              <a:rPr lang="es-ES" sz="2800" dirty="0"/>
              <a:t>Después haremos la capa central.</a:t>
            </a:r>
          </a:p>
          <a:p>
            <a:pPr algn="just"/>
            <a:r>
              <a:rPr lang="es-ES" sz="2800" b="1" dirty="0"/>
              <a:t>3.</a:t>
            </a:r>
            <a:r>
              <a:rPr lang="es-ES" sz="2800" dirty="0"/>
              <a:t>  Y por último la capa inferior.</a:t>
            </a:r>
          </a:p>
          <a:p>
            <a:pPr algn="just"/>
            <a:endParaRPr lang="es-ES" sz="3200" dirty="0"/>
          </a:p>
          <a:p>
            <a:endParaRPr lang="es-ES" dirty="0"/>
          </a:p>
        </p:txBody>
      </p:sp>
      <p:pic>
        <p:nvPicPr>
          <p:cNvPr id="3" name="Imagen 2">
            <a:extLst>
              <a:ext uri="{FF2B5EF4-FFF2-40B4-BE49-F238E27FC236}">
                <a16:creationId xmlns:a16="http://schemas.microsoft.com/office/drawing/2014/main" id="{BC03775C-96EA-C14C-BC43-76AAC0754A13}"/>
              </a:ext>
            </a:extLst>
          </p:cNvPr>
          <p:cNvPicPr>
            <a:picLocks noChangeAspect="1"/>
          </p:cNvPicPr>
          <p:nvPr/>
        </p:nvPicPr>
        <p:blipFill>
          <a:blip r:embed="rId2"/>
          <a:stretch>
            <a:fillRect/>
          </a:stretch>
        </p:blipFill>
        <p:spPr>
          <a:xfrm>
            <a:off x="667246" y="2048163"/>
            <a:ext cx="4420960" cy="2262579"/>
          </a:xfrm>
          <a:prstGeom prst="rect">
            <a:avLst/>
          </a:prstGeom>
        </p:spPr>
      </p:pic>
    </p:spTree>
    <p:extLst>
      <p:ext uri="{BB962C8B-B14F-4D97-AF65-F5344CB8AC3E}">
        <p14:creationId xmlns:p14="http://schemas.microsoft.com/office/powerpoint/2010/main" val="194868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39CEE0D9-1E7F-1C4D-A894-B63DA3CCCE08}"/>
              </a:ext>
            </a:extLst>
          </p:cNvPr>
          <p:cNvSpPr/>
          <p:nvPr/>
        </p:nvSpPr>
        <p:spPr>
          <a:xfrm>
            <a:off x="475013" y="724395"/>
            <a:ext cx="9144000"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2. EMPEZAMOS LA PRIMERA CARA DEL CUBO DE RUBIK</a:t>
            </a:r>
          </a:p>
        </p:txBody>
      </p:sp>
      <p:sp>
        <p:nvSpPr>
          <p:cNvPr id="4" name="CuadroTexto 3">
            <a:extLst>
              <a:ext uri="{FF2B5EF4-FFF2-40B4-BE49-F238E27FC236}">
                <a16:creationId xmlns:a16="http://schemas.microsoft.com/office/drawing/2014/main" id="{FF56160C-96AB-C84A-8B11-5FE23EA38116}"/>
              </a:ext>
            </a:extLst>
          </p:cNvPr>
          <p:cNvSpPr txBox="1"/>
          <p:nvPr/>
        </p:nvSpPr>
        <p:spPr>
          <a:xfrm>
            <a:off x="344384" y="1825355"/>
            <a:ext cx="5552209" cy="2523768"/>
          </a:xfrm>
          <a:prstGeom prst="rect">
            <a:avLst/>
          </a:prstGeom>
          <a:noFill/>
        </p:spPr>
        <p:txBody>
          <a:bodyPr wrap="square" rtlCol="0">
            <a:spAutoFit/>
          </a:bodyPr>
          <a:lstStyle/>
          <a:p>
            <a:pPr algn="just"/>
            <a:r>
              <a:rPr lang="es-ES" sz="2800" dirty="0"/>
              <a:t>1. Ponemos el centro blanco hacia arriba y tenemos que construir una cruz blanca. En los laterales tienen que quedar 2 rojas y 2 azules tal y como se ve en la imagen…</a:t>
            </a:r>
            <a:endParaRPr lang="es-ES" sz="3200" dirty="0"/>
          </a:p>
          <a:p>
            <a:endParaRPr lang="es-ES" dirty="0"/>
          </a:p>
        </p:txBody>
      </p:sp>
      <p:sp>
        <p:nvSpPr>
          <p:cNvPr id="6" name="CuadroTexto 5">
            <a:extLst>
              <a:ext uri="{FF2B5EF4-FFF2-40B4-BE49-F238E27FC236}">
                <a16:creationId xmlns:a16="http://schemas.microsoft.com/office/drawing/2014/main" id="{AF803EA8-56DC-DB4A-9C0D-F07F8DC988A2}"/>
              </a:ext>
            </a:extLst>
          </p:cNvPr>
          <p:cNvSpPr txBox="1"/>
          <p:nvPr/>
        </p:nvSpPr>
        <p:spPr>
          <a:xfrm>
            <a:off x="344384" y="4961925"/>
            <a:ext cx="11447814" cy="123110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2800" dirty="0"/>
              <a:t>Para conseguir la cruz podemos usar 3 tipos de movimientos con aristas blancas como veremos a continuación…</a:t>
            </a:r>
            <a:endParaRPr lang="es-ES" sz="3200" dirty="0"/>
          </a:p>
          <a:p>
            <a:endParaRPr lang="es-ES" dirty="0"/>
          </a:p>
        </p:txBody>
      </p:sp>
      <p:grpSp>
        <p:nvGrpSpPr>
          <p:cNvPr id="15" name="Grupo 14">
            <a:extLst>
              <a:ext uri="{FF2B5EF4-FFF2-40B4-BE49-F238E27FC236}">
                <a16:creationId xmlns:a16="http://schemas.microsoft.com/office/drawing/2014/main" id="{BAB17B0B-AA0C-8340-A632-87FA033F5B33}"/>
              </a:ext>
            </a:extLst>
          </p:cNvPr>
          <p:cNvGrpSpPr/>
          <p:nvPr/>
        </p:nvGrpSpPr>
        <p:grpSpPr>
          <a:xfrm>
            <a:off x="6134100" y="1341912"/>
            <a:ext cx="6057900" cy="3314700"/>
            <a:chOff x="6134100" y="1341912"/>
            <a:chExt cx="6057900" cy="3314700"/>
          </a:xfrm>
        </p:grpSpPr>
        <p:pic>
          <p:nvPicPr>
            <p:cNvPr id="5" name="Imagen 4">
              <a:extLst>
                <a:ext uri="{FF2B5EF4-FFF2-40B4-BE49-F238E27FC236}">
                  <a16:creationId xmlns:a16="http://schemas.microsoft.com/office/drawing/2014/main" id="{F6BB4513-0151-B749-B7B8-C1EEEC993FC4}"/>
                </a:ext>
              </a:extLst>
            </p:cNvPr>
            <p:cNvPicPr>
              <a:picLocks noChangeAspect="1"/>
            </p:cNvPicPr>
            <p:nvPr/>
          </p:nvPicPr>
          <p:blipFill>
            <a:blip r:embed="rId2"/>
            <a:stretch>
              <a:fillRect/>
            </a:stretch>
          </p:blipFill>
          <p:spPr>
            <a:xfrm>
              <a:off x="6134100" y="1341912"/>
              <a:ext cx="6057900" cy="3314700"/>
            </a:xfrm>
            <a:prstGeom prst="rect">
              <a:avLst/>
            </a:prstGeom>
          </p:spPr>
        </p:pic>
        <p:cxnSp>
          <p:nvCxnSpPr>
            <p:cNvPr id="8" name="Conector recto de flecha 7">
              <a:extLst>
                <a:ext uri="{FF2B5EF4-FFF2-40B4-BE49-F238E27FC236}">
                  <a16:creationId xmlns:a16="http://schemas.microsoft.com/office/drawing/2014/main" id="{6A0CB573-5C01-984A-BBAD-7C53C65BDBE6}"/>
                </a:ext>
              </a:extLst>
            </p:cNvPr>
            <p:cNvCxnSpPr/>
            <p:nvPr/>
          </p:nvCxnSpPr>
          <p:spPr>
            <a:xfrm flipV="1">
              <a:off x="6134100" y="2576945"/>
              <a:ext cx="848591" cy="190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2B37CF8-C1B1-024F-A83F-C1609CC15ADE}"/>
                </a:ext>
              </a:extLst>
            </p:cNvPr>
            <p:cNvCxnSpPr/>
            <p:nvPr/>
          </p:nvCxnSpPr>
          <p:spPr>
            <a:xfrm flipV="1">
              <a:off x="6134100" y="2980706"/>
              <a:ext cx="860466" cy="213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137D6E4A-50A1-9144-980E-B807F0F8AEFE}"/>
                </a:ext>
              </a:extLst>
            </p:cNvPr>
            <p:cNvCxnSpPr/>
            <p:nvPr/>
          </p:nvCxnSpPr>
          <p:spPr>
            <a:xfrm flipH="1" flipV="1">
              <a:off x="8075221" y="2576945"/>
              <a:ext cx="1092530" cy="296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3010D95B-11A7-4541-B3A9-4AEC83AE7B7B}"/>
                </a:ext>
              </a:extLst>
            </p:cNvPr>
            <p:cNvCxnSpPr/>
            <p:nvPr/>
          </p:nvCxnSpPr>
          <p:spPr>
            <a:xfrm flipH="1" flipV="1">
              <a:off x="8049985" y="2999262"/>
              <a:ext cx="890649"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323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39CEE0D9-1E7F-1C4D-A894-B63DA3CCCE08}"/>
              </a:ext>
            </a:extLst>
          </p:cNvPr>
          <p:cNvSpPr/>
          <p:nvPr/>
        </p:nvSpPr>
        <p:spPr>
          <a:xfrm>
            <a:off x="475013" y="724395"/>
            <a:ext cx="7825839"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2.1 CONSEGUIR HACER CRUZ BLANCA ARRIBA</a:t>
            </a:r>
          </a:p>
        </p:txBody>
      </p:sp>
      <p:sp>
        <p:nvSpPr>
          <p:cNvPr id="6" name="CuadroTexto 5">
            <a:extLst>
              <a:ext uri="{FF2B5EF4-FFF2-40B4-BE49-F238E27FC236}">
                <a16:creationId xmlns:a16="http://schemas.microsoft.com/office/drawing/2014/main" id="{AF803EA8-56DC-DB4A-9C0D-F07F8DC988A2}"/>
              </a:ext>
            </a:extLst>
          </p:cNvPr>
          <p:cNvSpPr txBox="1"/>
          <p:nvPr/>
        </p:nvSpPr>
        <p:spPr>
          <a:xfrm>
            <a:off x="475013" y="1624958"/>
            <a:ext cx="137753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2800"/>
              <a:t>Caso 1</a:t>
            </a:r>
            <a:endParaRPr lang="es-ES" sz="2800" dirty="0"/>
          </a:p>
        </p:txBody>
      </p:sp>
      <p:sp>
        <p:nvSpPr>
          <p:cNvPr id="9" name="CuadroTexto 8">
            <a:extLst>
              <a:ext uri="{FF2B5EF4-FFF2-40B4-BE49-F238E27FC236}">
                <a16:creationId xmlns:a16="http://schemas.microsoft.com/office/drawing/2014/main" id="{B2AC63FB-ED77-764A-9580-B0B1A06B8A81}"/>
              </a:ext>
            </a:extLst>
          </p:cNvPr>
          <p:cNvSpPr txBox="1"/>
          <p:nvPr/>
        </p:nvSpPr>
        <p:spPr>
          <a:xfrm>
            <a:off x="4659498" y="1624958"/>
            <a:ext cx="137753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2800" dirty="0"/>
              <a:t>Caso 2</a:t>
            </a:r>
          </a:p>
        </p:txBody>
      </p:sp>
      <p:sp>
        <p:nvSpPr>
          <p:cNvPr id="10" name="CuadroTexto 9">
            <a:extLst>
              <a:ext uri="{FF2B5EF4-FFF2-40B4-BE49-F238E27FC236}">
                <a16:creationId xmlns:a16="http://schemas.microsoft.com/office/drawing/2014/main" id="{03CF3D67-5CC5-7344-AC35-BEB41FC32383}"/>
              </a:ext>
            </a:extLst>
          </p:cNvPr>
          <p:cNvSpPr txBox="1"/>
          <p:nvPr/>
        </p:nvSpPr>
        <p:spPr>
          <a:xfrm>
            <a:off x="8930244" y="1624958"/>
            <a:ext cx="137753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S" sz="2800" dirty="0"/>
              <a:t>Caso 3</a:t>
            </a:r>
          </a:p>
        </p:txBody>
      </p:sp>
      <p:grpSp>
        <p:nvGrpSpPr>
          <p:cNvPr id="23" name="Grupo 22">
            <a:extLst>
              <a:ext uri="{FF2B5EF4-FFF2-40B4-BE49-F238E27FC236}">
                <a16:creationId xmlns:a16="http://schemas.microsoft.com/office/drawing/2014/main" id="{1EF22CA7-B4CE-0E4A-A26F-93CF17F1DE55}"/>
              </a:ext>
            </a:extLst>
          </p:cNvPr>
          <p:cNvGrpSpPr/>
          <p:nvPr/>
        </p:nvGrpSpPr>
        <p:grpSpPr>
          <a:xfrm>
            <a:off x="338447" y="2246558"/>
            <a:ext cx="3319154" cy="4451866"/>
            <a:chOff x="338447" y="2246558"/>
            <a:chExt cx="3319154" cy="4451866"/>
          </a:xfrm>
        </p:grpSpPr>
        <p:pic>
          <p:nvPicPr>
            <p:cNvPr id="3" name="Imagen 2">
              <a:extLst>
                <a:ext uri="{FF2B5EF4-FFF2-40B4-BE49-F238E27FC236}">
                  <a16:creationId xmlns:a16="http://schemas.microsoft.com/office/drawing/2014/main" id="{846469A8-43B0-6C4B-ABAA-6C00D10B74A0}"/>
                </a:ext>
              </a:extLst>
            </p:cNvPr>
            <p:cNvPicPr>
              <a:picLocks noChangeAspect="1"/>
            </p:cNvPicPr>
            <p:nvPr/>
          </p:nvPicPr>
          <p:blipFill>
            <a:blip r:embed="rId2"/>
            <a:stretch>
              <a:fillRect/>
            </a:stretch>
          </p:blipFill>
          <p:spPr>
            <a:xfrm>
              <a:off x="385701" y="2431224"/>
              <a:ext cx="2933700" cy="4267200"/>
            </a:xfrm>
            <a:prstGeom prst="rect">
              <a:avLst/>
            </a:prstGeom>
          </p:spPr>
        </p:pic>
        <p:sp>
          <p:nvSpPr>
            <p:cNvPr id="11" name="CuadroTexto 10">
              <a:extLst>
                <a:ext uri="{FF2B5EF4-FFF2-40B4-BE49-F238E27FC236}">
                  <a16:creationId xmlns:a16="http://schemas.microsoft.com/office/drawing/2014/main" id="{E602EFD1-3B29-734D-B782-C7705BE3A2A1}"/>
                </a:ext>
              </a:extLst>
            </p:cNvPr>
            <p:cNvSpPr txBox="1"/>
            <p:nvPr/>
          </p:nvSpPr>
          <p:spPr>
            <a:xfrm>
              <a:off x="338447" y="2246558"/>
              <a:ext cx="3319154" cy="369332"/>
            </a:xfrm>
            <a:prstGeom prst="rect">
              <a:avLst/>
            </a:prstGeom>
            <a:noFill/>
          </p:spPr>
          <p:txBody>
            <a:bodyPr wrap="square" rtlCol="0">
              <a:spAutoFit/>
            </a:bodyPr>
            <a:lstStyle/>
            <a:p>
              <a:pPr algn="ctr"/>
              <a:r>
                <a:rPr lang="es-ES" dirty="0"/>
                <a:t>Arista blanca arriba y centro rojo</a:t>
              </a:r>
            </a:p>
          </p:txBody>
        </p:sp>
        <p:cxnSp>
          <p:nvCxnSpPr>
            <p:cNvPr id="15" name="Conector recto de flecha 14">
              <a:extLst>
                <a:ext uri="{FF2B5EF4-FFF2-40B4-BE49-F238E27FC236}">
                  <a16:creationId xmlns:a16="http://schemas.microsoft.com/office/drawing/2014/main" id="{9D9FA5BC-B4BC-CB44-A350-F40108656F44}"/>
                </a:ext>
              </a:extLst>
            </p:cNvPr>
            <p:cNvCxnSpPr/>
            <p:nvPr/>
          </p:nvCxnSpPr>
          <p:spPr>
            <a:xfrm>
              <a:off x="1068779" y="2615890"/>
              <a:ext cx="296883" cy="86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 name="Grupo 23">
            <a:extLst>
              <a:ext uri="{FF2B5EF4-FFF2-40B4-BE49-F238E27FC236}">
                <a16:creationId xmlns:a16="http://schemas.microsoft.com/office/drawing/2014/main" id="{E59B2C47-CE49-D445-BD99-B0051A667BB1}"/>
              </a:ext>
            </a:extLst>
          </p:cNvPr>
          <p:cNvGrpSpPr/>
          <p:nvPr/>
        </p:nvGrpSpPr>
        <p:grpSpPr>
          <a:xfrm>
            <a:off x="4621108" y="2246558"/>
            <a:ext cx="3394736" cy="4578866"/>
            <a:chOff x="4621108" y="2246558"/>
            <a:chExt cx="3394736" cy="4578866"/>
          </a:xfrm>
        </p:grpSpPr>
        <p:pic>
          <p:nvPicPr>
            <p:cNvPr id="7" name="Imagen 6">
              <a:extLst>
                <a:ext uri="{FF2B5EF4-FFF2-40B4-BE49-F238E27FC236}">
                  <a16:creationId xmlns:a16="http://schemas.microsoft.com/office/drawing/2014/main" id="{CE44CC3E-0D3A-F443-A6FB-755F23437813}"/>
                </a:ext>
              </a:extLst>
            </p:cNvPr>
            <p:cNvPicPr>
              <a:picLocks noChangeAspect="1"/>
            </p:cNvPicPr>
            <p:nvPr/>
          </p:nvPicPr>
          <p:blipFill>
            <a:blip r:embed="rId3"/>
            <a:stretch>
              <a:fillRect/>
            </a:stretch>
          </p:blipFill>
          <p:spPr>
            <a:xfrm>
              <a:off x="4621108" y="2304224"/>
              <a:ext cx="2730500" cy="4521200"/>
            </a:xfrm>
            <a:prstGeom prst="rect">
              <a:avLst/>
            </a:prstGeom>
          </p:spPr>
        </p:pic>
        <p:sp>
          <p:nvSpPr>
            <p:cNvPr id="12" name="CuadroTexto 11">
              <a:extLst>
                <a:ext uri="{FF2B5EF4-FFF2-40B4-BE49-F238E27FC236}">
                  <a16:creationId xmlns:a16="http://schemas.microsoft.com/office/drawing/2014/main" id="{105257B0-6D76-E74D-ABAB-037B584FF8F3}"/>
                </a:ext>
              </a:extLst>
            </p:cNvPr>
            <p:cNvSpPr txBox="1"/>
            <p:nvPr/>
          </p:nvSpPr>
          <p:spPr>
            <a:xfrm>
              <a:off x="4621108" y="2246558"/>
              <a:ext cx="3394736" cy="369332"/>
            </a:xfrm>
            <a:prstGeom prst="rect">
              <a:avLst/>
            </a:prstGeom>
            <a:noFill/>
          </p:spPr>
          <p:txBody>
            <a:bodyPr wrap="square" rtlCol="0">
              <a:spAutoFit/>
            </a:bodyPr>
            <a:lstStyle/>
            <a:p>
              <a:pPr algn="ctr"/>
              <a:r>
                <a:rPr lang="es-ES" dirty="0"/>
                <a:t>Arista blanca abajo y centro rojo</a:t>
              </a:r>
            </a:p>
          </p:txBody>
        </p:sp>
        <p:cxnSp>
          <p:nvCxnSpPr>
            <p:cNvPr id="17" name="Conector recto de flecha 16">
              <a:extLst>
                <a:ext uri="{FF2B5EF4-FFF2-40B4-BE49-F238E27FC236}">
                  <a16:creationId xmlns:a16="http://schemas.microsoft.com/office/drawing/2014/main" id="{CC3CAA5F-88EE-0B44-B69D-CC6E4E8CD831}"/>
                </a:ext>
              </a:extLst>
            </p:cNvPr>
            <p:cNvCxnSpPr/>
            <p:nvPr/>
          </p:nvCxnSpPr>
          <p:spPr>
            <a:xfrm>
              <a:off x="4963886" y="2615890"/>
              <a:ext cx="384381" cy="1789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 name="Grupo 24">
            <a:extLst>
              <a:ext uri="{FF2B5EF4-FFF2-40B4-BE49-F238E27FC236}">
                <a16:creationId xmlns:a16="http://schemas.microsoft.com/office/drawing/2014/main" id="{56D88B49-0BC0-BB4B-BBC1-3612FB0EC970}"/>
              </a:ext>
            </a:extLst>
          </p:cNvPr>
          <p:cNvGrpSpPr/>
          <p:nvPr/>
        </p:nvGrpSpPr>
        <p:grpSpPr>
          <a:xfrm>
            <a:off x="8344557" y="2246558"/>
            <a:ext cx="3538686" cy="4451866"/>
            <a:chOff x="8344557" y="2246558"/>
            <a:chExt cx="3538686" cy="4451866"/>
          </a:xfrm>
        </p:grpSpPr>
        <p:pic>
          <p:nvPicPr>
            <p:cNvPr id="8" name="Imagen 7">
              <a:extLst>
                <a:ext uri="{FF2B5EF4-FFF2-40B4-BE49-F238E27FC236}">
                  <a16:creationId xmlns:a16="http://schemas.microsoft.com/office/drawing/2014/main" id="{656DA38B-826A-054A-8622-939A730D7561}"/>
                </a:ext>
              </a:extLst>
            </p:cNvPr>
            <p:cNvPicPr>
              <a:picLocks noChangeAspect="1"/>
            </p:cNvPicPr>
            <p:nvPr/>
          </p:nvPicPr>
          <p:blipFill>
            <a:blip r:embed="rId4"/>
            <a:stretch>
              <a:fillRect/>
            </a:stretch>
          </p:blipFill>
          <p:spPr>
            <a:xfrm>
              <a:off x="8653315" y="2304224"/>
              <a:ext cx="2565400" cy="4394200"/>
            </a:xfrm>
            <a:prstGeom prst="rect">
              <a:avLst/>
            </a:prstGeom>
          </p:spPr>
        </p:pic>
        <p:sp>
          <p:nvSpPr>
            <p:cNvPr id="13" name="CuadroTexto 12">
              <a:extLst>
                <a:ext uri="{FF2B5EF4-FFF2-40B4-BE49-F238E27FC236}">
                  <a16:creationId xmlns:a16="http://schemas.microsoft.com/office/drawing/2014/main" id="{EC73BCF7-2BB5-6B47-A673-DE4EC056E9A8}"/>
                </a:ext>
              </a:extLst>
            </p:cNvPr>
            <p:cNvSpPr txBox="1"/>
            <p:nvPr/>
          </p:nvSpPr>
          <p:spPr>
            <a:xfrm>
              <a:off x="8344557" y="2246558"/>
              <a:ext cx="3538686" cy="369332"/>
            </a:xfrm>
            <a:prstGeom prst="rect">
              <a:avLst/>
            </a:prstGeom>
            <a:noFill/>
          </p:spPr>
          <p:txBody>
            <a:bodyPr wrap="square" rtlCol="0">
              <a:spAutoFit/>
            </a:bodyPr>
            <a:lstStyle/>
            <a:p>
              <a:pPr algn="ctr"/>
              <a:r>
                <a:rPr lang="es-ES" dirty="0"/>
                <a:t>Arista blanca derecha y centro rojo</a:t>
              </a:r>
            </a:p>
          </p:txBody>
        </p:sp>
        <p:cxnSp>
          <p:nvCxnSpPr>
            <p:cNvPr id="19" name="Conector recto de flecha 18">
              <a:extLst>
                <a:ext uri="{FF2B5EF4-FFF2-40B4-BE49-F238E27FC236}">
                  <a16:creationId xmlns:a16="http://schemas.microsoft.com/office/drawing/2014/main" id="{D4DA03CD-5E90-D646-9743-9E7ADB4EDE60}"/>
                </a:ext>
              </a:extLst>
            </p:cNvPr>
            <p:cNvCxnSpPr/>
            <p:nvPr/>
          </p:nvCxnSpPr>
          <p:spPr>
            <a:xfrm>
              <a:off x="8930244" y="2615890"/>
              <a:ext cx="819398" cy="1481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CuadroTexto 25">
            <a:extLst>
              <a:ext uri="{FF2B5EF4-FFF2-40B4-BE49-F238E27FC236}">
                <a16:creationId xmlns:a16="http://schemas.microsoft.com/office/drawing/2014/main" id="{9D2AD6A5-83CE-CE49-BC40-8DE5F6B79E6B}"/>
              </a:ext>
            </a:extLst>
          </p:cNvPr>
          <p:cNvSpPr txBox="1"/>
          <p:nvPr/>
        </p:nvSpPr>
        <p:spPr>
          <a:xfrm>
            <a:off x="8455453" y="660545"/>
            <a:ext cx="337237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S" sz="1600" b="1" dirty="0"/>
              <a:t>Nota: </a:t>
            </a:r>
            <a:r>
              <a:rPr lang="es-ES" sz="1600" dirty="0"/>
              <a:t>Si alguna arista no está como en estos casos, la rotaremos hasta colocarla en uno de los casos.</a:t>
            </a:r>
          </a:p>
        </p:txBody>
      </p:sp>
    </p:spTree>
    <p:extLst>
      <p:ext uri="{BB962C8B-B14F-4D97-AF65-F5344CB8AC3E}">
        <p14:creationId xmlns:p14="http://schemas.microsoft.com/office/powerpoint/2010/main" val="8785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6BB4513-0151-B749-B7B8-C1EEEC993FC4}"/>
              </a:ext>
            </a:extLst>
          </p:cNvPr>
          <p:cNvPicPr>
            <a:picLocks noChangeAspect="1"/>
          </p:cNvPicPr>
          <p:nvPr/>
        </p:nvPicPr>
        <p:blipFill>
          <a:blip r:embed="rId2"/>
          <a:stretch>
            <a:fillRect/>
          </a:stretch>
        </p:blipFill>
        <p:spPr>
          <a:xfrm>
            <a:off x="6134100" y="1341912"/>
            <a:ext cx="6057900" cy="3314700"/>
          </a:xfrm>
          <a:prstGeom prst="rect">
            <a:avLst/>
          </a:prstGeom>
        </p:spPr>
      </p:pic>
      <p:sp>
        <p:nvSpPr>
          <p:cNvPr id="4" name="CuadroTexto 3">
            <a:extLst>
              <a:ext uri="{FF2B5EF4-FFF2-40B4-BE49-F238E27FC236}">
                <a16:creationId xmlns:a16="http://schemas.microsoft.com/office/drawing/2014/main" id="{FF56160C-96AB-C84A-8B11-5FE23EA38116}"/>
              </a:ext>
            </a:extLst>
          </p:cNvPr>
          <p:cNvSpPr txBox="1"/>
          <p:nvPr/>
        </p:nvSpPr>
        <p:spPr>
          <a:xfrm>
            <a:off x="344384" y="1825355"/>
            <a:ext cx="5552209" cy="2677656"/>
          </a:xfrm>
          <a:prstGeom prst="rect">
            <a:avLst/>
          </a:prstGeom>
          <a:noFill/>
        </p:spPr>
        <p:txBody>
          <a:bodyPr wrap="square" rtlCol="0">
            <a:spAutoFit/>
          </a:bodyPr>
          <a:lstStyle/>
          <a:p>
            <a:pPr algn="just"/>
            <a:r>
              <a:rPr lang="es-ES" sz="2800" dirty="0"/>
              <a:t>Una vez conseguida la cruz blanca arriba, nos tenemos que fijar que en el frontal y en la derecha estén las 2 rojas y las 2 azules como en esta imagen. Sino hay que seguir probando hasta conseguirlo.</a:t>
            </a:r>
            <a:endParaRPr lang="es-ES" dirty="0"/>
          </a:p>
        </p:txBody>
      </p:sp>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7825839"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2.1 CONSEGUIR HACER CRUZ BLANCA ARRIBA</a:t>
            </a:r>
          </a:p>
        </p:txBody>
      </p:sp>
    </p:spTree>
    <p:extLst>
      <p:ext uri="{BB962C8B-B14F-4D97-AF65-F5344CB8AC3E}">
        <p14:creationId xmlns:p14="http://schemas.microsoft.com/office/powerpoint/2010/main" val="255352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F56160C-96AB-C84A-8B11-5FE23EA38116}"/>
              </a:ext>
            </a:extLst>
          </p:cNvPr>
          <p:cNvSpPr txBox="1"/>
          <p:nvPr/>
        </p:nvSpPr>
        <p:spPr>
          <a:xfrm>
            <a:off x="344384" y="1825355"/>
            <a:ext cx="8336478" cy="4401205"/>
          </a:xfrm>
          <a:prstGeom prst="rect">
            <a:avLst/>
          </a:prstGeom>
          <a:noFill/>
        </p:spPr>
        <p:txBody>
          <a:bodyPr wrap="square" rtlCol="0">
            <a:spAutoFit/>
          </a:bodyPr>
          <a:lstStyle/>
          <a:p>
            <a:pPr algn="just"/>
            <a:r>
              <a:rPr lang="es-ES" sz="2800" dirty="0"/>
              <a:t>Una vez tengamos la cruz blanca tendremos que insertar las esquinas que tienen el color blanco en su lugar correcto para terminar la primera capa. </a:t>
            </a:r>
            <a:r>
              <a:rPr lang="es-ES" sz="2800" u="sng" dirty="0"/>
              <a:t>Ojo, debemos colocar los vértices en su sitio, no solo poniendo el color blanco arriba, sino también haciendo que coincidan los colores de las caras laterales.</a:t>
            </a:r>
          </a:p>
          <a:p>
            <a:pPr algn="just"/>
            <a:endParaRPr lang="es-ES" sz="2800" dirty="0"/>
          </a:p>
          <a:p>
            <a:pPr algn="just"/>
            <a:r>
              <a:rPr lang="es-ES" sz="2800" dirty="0"/>
              <a:t>Se puede tratar de completar </a:t>
            </a:r>
            <a:r>
              <a:rPr lang="es-ES" sz="2800" u="sng" dirty="0"/>
              <a:t>de forma intuitiva</a:t>
            </a:r>
            <a:r>
              <a:rPr lang="es-ES" sz="2800" dirty="0"/>
              <a:t>, pero sino se consigue se puede reducir a 5 casos para aplicar algoritmos de resolución. </a:t>
            </a:r>
            <a:endParaRPr lang="es-ES" sz="2800" u="sng" dirty="0"/>
          </a:p>
        </p:txBody>
      </p:sp>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7920842"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2.2 COLOCAR LAS ESQUINAS BLANCAS ARRIBA</a:t>
            </a:r>
          </a:p>
        </p:txBody>
      </p:sp>
      <p:pic>
        <p:nvPicPr>
          <p:cNvPr id="3" name="Imagen 2">
            <a:extLst>
              <a:ext uri="{FF2B5EF4-FFF2-40B4-BE49-F238E27FC236}">
                <a16:creationId xmlns:a16="http://schemas.microsoft.com/office/drawing/2014/main" id="{89C5F02F-E026-2E41-953B-CED6B612964A}"/>
              </a:ext>
            </a:extLst>
          </p:cNvPr>
          <p:cNvPicPr>
            <a:picLocks noChangeAspect="1"/>
          </p:cNvPicPr>
          <p:nvPr/>
        </p:nvPicPr>
        <p:blipFill>
          <a:blip r:embed="rId2"/>
          <a:stretch>
            <a:fillRect/>
          </a:stretch>
        </p:blipFill>
        <p:spPr>
          <a:xfrm>
            <a:off x="8974281" y="841104"/>
            <a:ext cx="2889168" cy="2764327"/>
          </a:xfrm>
          <a:prstGeom prst="rect">
            <a:avLst/>
          </a:prstGeom>
        </p:spPr>
      </p:pic>
    </p:spTree>
    <p:extLst>
      <p:ext uri="{BB962C8B-B14F-4D97-AF65-F5344CB8AC3E}">
        <p14:creationId xmlns:p14="http://schemas.microsoft.com/office/powerpoint/2010/main" val="293389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a:extLst>
              <a:ext uri="{FF2B5EF4-FFF2-40B4-BE49-F238E27FC236}">
                <a16:creationId xmlns:a16="http://schemas.microsoft.com/office/drawing/2014/main" id="{E9449075-228E-DC4D-A809-4EC1B5FA6435}"/>
              </a:ext>
            </a:extLst>
          </p:cNvPr>
          <p:cNvSpPr/>
          <p:nvPr/>
        </p:nvSpPr>
        <p:spPr>
          <a:xfrm>
            <a:off x="475013" y="724395"/>
            <a:ext cx="7920842" cy="61751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800" dirty="0"/>
              <a:t>2.2 COLOCAR LAS ESQUINAS BLANCAS ARRIBA</a:t>
            </a:r>
          </a:p>
        </p:txBody>
      </p:sp>
      <p:grpSp>
        <p:nvGrpSpPr>
          <p:cNvPr id="32" name="Grupo 31">
            <a:extLst>
              <a:ext uri="{FF2B5EF4-FFF2-40B4-BE49-F238E27FC236}">
                <a16:creationId xmlns:a16="http://schemas.microsoft.com/office/drawing/2014/main" id="{5BEA3318-2ACD-9745-8FE4-081A77869660}"/>
              </a:ext>
            </a:extLst>
          </p:cNvPr>
          <p:cNvGrpSpPr/>
          <p:nvPr/>
        </p:nvGrpSpPr>
        <p:grpSpPr>
          <a:xfrm>
            <a:off x="58881" y="2603843"/>
            <a:ext cx="2563421" cy="3586019"/>
            <a:chOff x="1201057" y="2365829"/>
            <a:chExt cx="2997200" cy="4343400"/>
          </a:xfrm>
        </p:grpSpPr>
        <p:grpSp>
          <p:nvGrpSpPr>
            <p:cNvPr id="14" name="Grupo 13">
              <a:extLst>
                <a:ext uri="{FF2B5EF4-FFF2-40B4-BE49-F238E27FC236}">
                  <a16:creationId xmlns:a16="http://schemas.microsoft.com/office/drawing/2014/main" id="{F27EB2A4-CF21-2D4C-AD93-AA104CC67BE7}"/>
                </a:ext>
              </a:extLst>
            </p:cNvPr>
            <p:cNvGrpSpPr/>
            <p:nvPr/>
          </p:nvGrpSpPr>
          <p:grpSpPr>
            <a:xfrm>
              <a:off x="1201057" y="2365829"/>
              <a:ext cx="2997200" cy="4343400"/>
              <a:chOff x="1201057" y="2365829"/>
              <a:chExt cx="2997200" cy="4343400"/>
            </a:xfrm>
          </p:grpSpPr>
          <p:pic>
            <p:nvPicPr>
              <p:cNvPr id="3" name="Imagen 2">
                <a:extLst>
                  <a:ext uri="{FF2B5EF4-FFF2-40B4-BE49-F238E27FC236}">
                    <a16:creationId xmlns:a16="http://schemas.microsoft.com/office/drawing/2014/main" id="{55C5B0D9-FCDF-3147-958C-77F14D2A8A98}"/>
                  </a:ext>
                </a:extLst>
              </p:cNvPr>
              <p:cNvPicPr>
                <a:picLocks noChangeAspect="1"/>
              </p:cNvPicPr>
              <p:nvPr/>
            </p:nvPicPr>
            <p:blipFill>
              <a:blip r:embed="rId2"/>
              <a:stretch>
                <a:fillRect/>
              </a:stretch>
            </p:blipFill>
            <p:spPr>
              <a:xfrm>
                <a:off x="1201057" y="2365829"/>
                <a:ext cx="2997200" cy="4343400"/>
              </a:xfrm>
              <a:prstGeom prst="rect">
                <a:avLst/>
              </a:prstGeom>
            </p:spPr>
          </p:pic>
          <p:cxnSp>
            <p:nvCxnSpPr>
              <p:cNvPr id="10" name="Conector recto de flecha 9">
                <a:extLst>
                  <a:ext uri="{FF2B5EF4-FFF2-40B4-BE49-F238E27FC236}">
                    <a16:creationId xmlns:a16="http://schemas.microsoft.com/office/drawing/2014/main" id="{5266C38E-B822-3843-A36E-8C671E7BEFF2}"/>
                  </a:ext>
                </a:extLst>
              </p:cNvPr>
              <p:cNvCxnSpPr>
                <a:cxnSpLocks/>
              </p:cNvCxnSpPr>
              <p:nvPr/>
            </p:nvCxnSpPr>
            <p:spPr>
              <a:xfrm flipV="1">
                <a:off x="1567543" y="4500749"/>
                <a:ext cx="973776" cy="130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6" name="Conector recto de flecha 25">
              <a:extLst>
                <a:ext uri="{FF2B5EF4-FFF2-40B4-BE49-F238E27FC236}">
                  <a16:creationId xmlns:a16="http://schemas.microsoft.com/office/drawing/2014/main" id="{39162248-EB74-BB49-BE33-BF45368A62AB}"/>
                </a:ext>
              </a:extLst>
            </p:cNvPr>
            <p:cNvCxnSpPr/>
            <p:nvPr/>
          </p:nvCxnSpPr>
          <p:spPr>
            <a:xfrm flipH="1" flipV="1">
              <a:off x="2956956" y="4500748"/>
              <a:ext cx="914400" cy="130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 name="Grupo 32">
            <a:extLst>
              <a:ext uri="{FF2B5EF4-FFF2-40B4-BE49-F238E27FC236}">
                <a16:creationId xmlns:a16="http://schemas.microsoft.com/office/drawing/2014/main" id="{6A92FC7A-668A-7D40-AB5E-3A0EFC8D408B}"/>
              </a:ext>
            </a:extLst>
          </p:cNvPr>
          <p:cNvGrpSpPr/>
          <p:nvPr/>
        </p:nvGrpSpPr>
        <p:grpSpPr>
          <a:xfrm>
            <a:off x="2550742" y="2539312"/>
            <a:ext cx="2277918" cy="3870047"/>
            <a:chOff x="6794830" y="2238829"/>
            <a:chExt cx="2616200" cy="4470400"/>
          </a:xfrm>
        </p:grpSpPr>
        <p:grpSp>
          <p:nvGrpSpPr>
            <p:cNvPr id="15" name="Grupo 14">
              <a:extLst>
                <a:ext uri="{FF2B5EF4-FFF2-40B4-BE49-F238E27FC236}">
                  <a16:creationId xmlns:a16="http://schemas.microsoft.com/office/drawing/2014/main" id="{A897495A-36CC-B043-A8BA-4BF9AAAB0A05}"/>
                </a:ext>
              </a:extLst>
            </p:cNvPr>
            <p:cNvGrpSpPr/>
            <p:nvPr/>
          </p:nvGrpSpPr>
          <p:grpSpPr>
            <a:xfrm>
              <a:off x="6794830" y="2238829"/>
              <a:ext cx="2616200" cy="4470400"/>
              <a:chOff x="6794830" y="2238829"/>
              <a:chExt cx="2616200" cy="4470400"/>
            </a:xfrm>
          </p:grpSpPr>
          <p:pic>
            <p:nvPicPr>
              <p:cNvPr id="5" name="Imagen 4">
                <a:extLst>
                  <a:ext uri="{FF2B5EF4-FFF2-40B4-BE49-F238E27FC236}">
                    <a16:creationId xmlns:a16="http://schemas.microsoft.com/office/drawing/2014/main" id="{AD4775D1-7718-3E40-BEB5-76F854318BF4}"/>
                  </a:ext>
                </a:extLst>
              </p:cNvPr>
              <p:cNvPicPr>
                <a:picLocks noChangeAspect="1"/>
              </p:cNvPicPr>
              <p:nvPr/>
            </p:nvPicPr>
            <p:blipFill>
              <a:blip r:embed="rId3"/>
              <a:stretch>
                <a:fillRect/>
              </a:stretch>
            </p:blipFill>
            <p:spPr>
              <a:xfrm>
                <a:off x="6794830" y="2238829"/>
                <a:ext cx="2616200" cy="4470400"/>
              </a:xfrm>
              <a:prstGeom prst="rect">
                <a:avLst/>
              </a:prstGeom>
            </p:spPr>
          </p:pic>
          <p:cxnSp>
            <p:nvCxnSpPr>
              <p:cNvPr id="13" name="Conector recto de flecha 12">
                <a:extLst>
                  <a:ext uri="{FF2B5EF4-FFF2-40B4-BE49-F238E27FC236}">
                    <a16:creationId xmlns:a16="http://schemas.microsoft.com/office/drawing/2014/main" id="{CAA1604E-23F6-EB47-ACA4-D0DB8451046A}"/>
                  </a:ext>
                </a:extLst>
              </p:cNvPr>
              <p:cNvCxnSpPr>
                <a:cxnSpLocks/>
              </p:cNvCxnSpPr>
              <p:nvPr/>
            </p:nvCxnSpPr>
            <p:spPr>
              <a:xfrm flipH="1" flipV="1">
                <a:off x="8172369" y="4393871"/>
                <a:ext cx="876628" cy="213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9" name="Conector recto de flecha 28">
              <a:extLst>
                <a:ext uri="{FF2B5EF4-FFF2-40B4-BE49-F238E27FC236}">
                  <a16:creationId xmlns:a16="http://schemas.microsoft.com/office/drawing/2014/main" id="{C2FF8B90-36BA-F442-A1BC-9360B5227254}"/>
                </a:ext>
              </a:extLst>
            </p:cNvPr>
            <p:cNvCxnSpPr>
              <a:cxnSpLocks/>
            </p:cNvCxnSpPr>
            <p:nvPr/>
          </p:nvCxnSpPr>
          <p:spPr>
            <a:xfrm flipV="1">
              <a:off x="7148945" y="4393871"/>
              <a:ext cx="712520" cy="213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5" name="CuadroTexto 34">
            <a:extLst>
              <a:ext uri="{FF2B5EF4-FFF2-40B4-BE49-F238E27FC236}">
                <a16:creationId xmlns:a16="http://schemas.microsoft.com/office/drawing/2014/main" id="{CC0BF30A-7749-4A48-A54F-2EE1F572DE1A}"/>
              </a:ext>
            </a:extLst>
          </p:cNvPr>
          <p:cNvSpPr txBox="1"/>
          <p:nvPr/>
        </p:nvSpPr>
        <p:spPr>
          <a:xfrm>
            <a:off x="360630" y="1526625"/>
            <a:ext cx="2097128"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1.Esquina blanca capa inferior en frontal y azul al lado</a:t>
            </a:r>
          </a:p>
        </p:txBody>
      </p:sp>
      <p:sp>
        <p:nvSpPr>
          <p:cNvPr id="39" name="CuadroTexto 38">
            <a:extLst>
              <a:ext uri="{FF2B5EF4-FFF2-40B4-BE49-F238E27FC236}">
                <a16:creationId xmlns:a16="http://schemas.microsoft.com/office/drawing/2014/main" id="{D0E01786-4AAB-2E47-955A-B00B38CCE5A4}"/>
              </a:ext>
            </a:extLst>
          </p:cNvPr>
          <p:cNvSpPr txBox="1"/>
          <p:nvPr/>
        </p:nvSpPr>
        <p:spPr>
          <a:xfrm>
            <a:off x="2701843" y="1526625"/>
            <a:ext cx="2097128"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2.Esquina blanca capa inferior mirando derecha y roja al lado</a:t>
            </a:r>
          </a:p>
        </p:txBody>
      </p:sp>
      <p:sp>
        <p:nvSpPr>
          <p:cNvPr id="40" name="CuadroTexto 39">
            <a:extLst>
              <a:ext uri="{FF2B5EF4-FFF2-40B4-BE49-F238E27FC236}">
                <a16:creationId xmlns:a16="http://schemas.microsoft.com/office/drawing/2014/main" id="{EB3AC585-04B1-EA42-BC10-23D977BCEA6C}"/>
              </a:ext>
            </a:extLst>
          </p:cNvPr>
          <p:cNvSpPr txBox="1"/>
          <p:nvPr/>
        </p:nvSpPr>
        <p:spPr>
          <a:xfrm>
            <a:off x="4987636" y="1526625"/>
            <a:ext cx="2152548"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3.Esquina blanca capa superior mirando derecha y azul al lado</a:t>
            </a:r>
          </a:p>
        </p:txBody>
      </p:sp>
      <p:sp>
        <p:nvSpPr>
          <p:cNvPr id="41" name="CuadroTexto 40">
            <a:extLst>
              <a:ext uri="{FF2B5EF4-FFF2-40B4-BE49-F238E27FC236}">
                <a16:creationId xmlns:a16="http://schemas.microsoft.com/office/drawing/2014/main" id="{1274765D-418B-D74B-8F2A-0028A3EDEC91}"/>
              </a:ext>
            </a:extLst>
          </p:cNvPr>
          <p:cNvSpPr txBox="1"/>
          <p:nvPr/>
        </p:nvSpPr>
        <p:spPr>
          <a:xfrm>
            <a:off x="7299160" y="1526625"/>
            <a:ext cx="2182237"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4.Esquina blanca capa superior en frontal y roja al lado</a:t>
            </a:r>
          </a:p>
        </p:txBody>
      </p:sp>
      <p:sp>
        <p:nvSpPr>
          <p:cNvPr id="42" name="CuadroTexto 41">
            <a:extLst>
              <a:ext uri="{FF2B5EF4-FFF2-40B4-BE49-F238E27FC236}">
                <a16:creationId xmlns:a16="http://schemas.microsoft.com/office/drawing/2014/main" id="{086C350E-BE57-444F-A1F3-71873E9D7455}"/>
              </a:ext>
            </a:extLst>
          </p:cNvPr>
          <p:cNvSpPr txBox="1"/>
          <p:nvPr/>
        </p:nvSpPr>
        <p:spPr>
          <a:xfrm>
            <a:off x="9725482" y="1507450"/>
            <a:ext cx="2235546"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b="1" dirty="0"/>
              <a:t>Caso 5.Esquina blanca en parte de abajo, roja en frontal y azul en derecha</a:t>
            </a:r>
          </a:p>
        </p:txBody>
      </p:sp>
      <p:pic>
        <p:nvPicPr>
          <p:cNvPr id="45" name="Imagen 44">
            <a:extLst>
              <a:ext uri="{FF2B5EF4-FFF2-40B4-BE49-F238E27FC236}">
                <a16:creationId xmlns:a16="http://schemas.microsoft.com/office/drawing/2014/main" id="{B54E5505-D41C-E640-9DA2-746376332EBD}"/>
              </a:ext>
            </a:extLst>
          </p:cNvPr>
          <p:cNvPicPr>
            <a:picLocks noChangeAspect="1"/>
          </p:cNvPicPr>
          <p:nvPr/>
        </p:nvPicPr>
        <p:blipFill>
          <a:blip r:embed="rId4"/>
          <a:stretch>
            <a:fillRect/>
          </a:stretch>
        </p:blipFill>
        <p:spPr>
          <a:xfrm>
            <a:off x="9667585" y="2794213"/>
            <a:ext cx="2347064" cy="3615146"/>
          </a:xfrm>
          <a:prstGeom prst="rect">
            <a:avLst/>
          </a:prstGeom>
        </p:spPr>
      </p:pic>
      <p:grpSp>
        <p:nvGrpSpPr>
          <p:cNvPr id="51" name="Grupo 50">
            <a:extLst>
              <a:ext uri="{FF2B5EF4-FFF2-40B4-BE49-F238E27FC236}">
                <a16:creationId xmlns:a16="http://schemas.microsoft.com/office/drawing/2014/main" id="{5439952E-6D51-D24D-A375-1888B00F3B88}"/>
              </a:ext>
            </a:extLst>
          </p:cNvPr>
          <p:cNvGrpSpPr/>
          <p:nvPr/>
        </p:nvGrpSpPr>
        <p:grpSpPr>
          <a:xfrm>
            <a:off x="4856868" y="2747783"/>
            <a:ext cx="2463653" cy="3661576"/>
            <a:chOff x="4856868" y="2747783"/>
            <a:chExt cx="2463653" cy="3661576"/>
          </a:xfrm>
        </p:grpSpPr>
        <p:pic>
          <p:nvPicPr>
            <p:cNvPr id="43" name="Imagen 42">
              <a:extLst>
                <a:ext uri="{FF2B5EF4-FFF2-40B4-BE49-F238E27FC236}">
                  <a16:creationId xmlns:a16="http://schemas.microsoft.com/office/drawing/2014/main" id="{E5C7E06A-63E7-7944-B596-4190C55BF744}"/>
                </a:ext>
              </a:extLst>
            </p:cNvPr>
            <p:cNvPicPr>
              <a:picLocks noChangeAspect="1"/>
            </p:cNvPicPr>
            <p:nvPr/>
          </p:nvPicPr>
          <p:blipFill>
            <a:blip r:embed="rId5"/>
            <a:stretch>
              <a:fillRect/>
            </a:stretch>
          </p:blipFill>
          <p:spPr>
            <a:xfrm>
              <a:off x="4856868" y="2747783"/>
              <a:ext cx="2463653" cy="3661576"/>
            </a:xfrm>
            <a:prstGeom prst="rect">
              <a:avLst/>
            </a:prstGeom>
          </p:spPr>
        </p:pic>
        <p:cxnSp>
          <p:nvCxnSpPr>
            <p:cNvPr id="47" name="Conector recto de flecha 46">
              <a:extLst>
                <a:ext uri="{FF2B5EF4-FFF2-40B4-BE49-F238E27FC236}">
                  <a16:creationId xmlns:a16="http://schemas.microsoft.com/office/drawing/2014/main" id="{AE1B0889-998D-C241-83B1-12F9470EEA90}"/>
                </a:ext>
              </a:extLst>
            </p:cNvPr>
            <p:cNvCxnSpPr>
              <a:cxnSpLocks/>
            </p:cNvCxnSpPr>
            <p:nvPr/>
          </p:nvCxnSpPr>
          <p:spPr>
            <a:xfrm flipV="1">
              <a:off x="4856868" y="3743013"/>
              <a:ext cx="1055759" cy="266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BFA3C8B2-7C34-4449-B2A0-D5483415B552}"/>
                </a:ext>
              </a:extLst>
            </p:cNvPr>
            <p:cNvCxnSpPr>
              <a:cxnSpLocks/>
            </p:cNvCxnSpPr>
            <p:nvPr/>
          </p:nvCxnSpPr>
          <p:spPr>
            <a:xfrm flipH="1" flipV="1">
              <a:off x="6266908" y="3715118"/>
              <a:ext cx="937024" cy="294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6" name="Grupo 55">
            <a:extLst>
              <a:ext uri="{FF2B5EF4-FFF2-40B4-BE49-F238E27FC236}">
                <a16:creationId xmlns:a16="http://schemas.microsoft.com/office/drawing/2014/main" id="{4298726E-FC4C-2041-B7DF-DF6E76942B62}"/>
              </a:ext>
            </a:extLst>
          </p:cNvPr>
          <p:cNvGrpSpPr/>
          <p:nvPr/>
        </p:nvGrpSpPr>
        <p:grpSpPr>
          <a:xfrm>
            <a:off x="7203932" y="2769381"/>
            <a:ext cx="2521550" cy="3736892"/>
            <a:chOff x="7203932" y="2769381"/>
            <a:chExt cx="2521550" cy="3736892"/>
          </a:xfrm>
        </p:grpSpPr>
        <p:pic>
          <p:nvPicPr>
            <p:cNvPr id="44" name="Imagen 43">
              <a:extLst>
                <a:ext uri="{FF2B5EF4-FFF2-40B4-BE49-F238E27FC236}">
                  <a16:creationId xmlns:a16="http://schemas.microsoft.com/office/drawing/2014/main" id="{749564DB-0A2E-6E49-AA90-4A7B5BCE5E4D}"/>
                </a:ext>
              </a:extLst>
            </p:cNvPr>
            <p:cNvPicPr>
              <a:picLocks noChangeAspect="1"/>
            </p:cNvPicPr>
            <p:nvPr/>
          </p:nvPicPr>
          <p:blipFill>
            <a:blip r:embed="rId6"/>
            <a:stretch>
              <a:fillRect/>
            </a:stretch>
          </p:blipFill>
          <p:spPr>
            <a:xfrm>
              <a:off x="7203932" y="2769381"/>
              <a:ext cx="2521550" cy="3736892"/>
            </a:xfrm>
            <a:prstGeom prst="rect">
              <a:avLst/>
            </a:prstGeom>
          </p:spPr>
        </p:pic>
        <p:cxnSp>
          <p:nvCxnSpPr>
            <p:cNvPr id="53" name="Conector recto de flecha 52">
              <a:extLst>
                <a:ext uri="{FF2B5EF4-FFF2-40B4-BE49-F238E27FC236}">
                  <a16:creationId xmlns:a16="http://schemas.microsoft.com/office/drawing/2014/main" id="{29C8341D-177C-8B41-BE9E-D504C9DD751C}"/>
                </a:ext>
              </a:extLst>
            </p:cNvPr>
            <p:cNvCxnSpPr/>
            <p:nvPr/>
          </p:nvCxnSpPr>
          <p:spPr>
            <a:xfrm flipV="1">
              <a:off x="7348729" y="3715118"/>
              <a:ext cx="910962" cy="161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a:extLst>
                <a:ext uri="{FF2B5EF4-FFF2-40B4-BE49-F238E27FC236}">
                  <a16:creationId xmlns:a16="http://schemas.microsoft.com/office/drawing/2014/main" id="{06B5349B-4F85-A740-8930-67A7A6791DCE}"/>
                </a:ext>
              </a:extLst>
            </p:cNvPr>
            <p:cNvCxnSpPr>
              <a:cxnSpLocks/>
            </p:cNvCxnSpPr>
            <p:nvPr/>
          </p:nvCxnSpPr>
          <p:spPr>
            <a:xfrm flipH="1" flipV="1">
              <a:off x="8596437" y="3736717"/>
              <a:ext cx="982767" cy="272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7" name="Rectángulo 56">
            <a:extLst>
              <a:ext uri="{FF2B5EF4-FFF2-40B4-BE49-F238E27FC236}">
                <a16:creationId xmlns:a16="http://schemas.microsoft.com/office/drawing/2014/main" id="{B69DED08-4755-7549-81D0-6B0B07CF7AB4}"/>
              </a:ext>
            </a:extLst>
          </p:cNvPr>
          <p:cNvSpPr/>
          <p:nvPr/>
        </p:nvSpPr>
        <p:spPr>
          <a:xfrm>
            <a:off x="5391397" y="5915320"/>
            <a:ext cx="934049" cy="549083"/>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58" name="Rectángulo 57">
            <a:extLst>
              <a:ext uri="{FF2B5EF4-FFF2-40B4-BE49-F238E27FC236}">
                <a16:creationId xmlns:a16="http://schemas.microsoft.com/office/drawing/2014/main" id="{258C2B96-20E2-AF4E-8970-9C81C8AE1AC7}"/>
              </a:ext>
            </a:extLst>
          </p:cNvPr>
          <p:cNvSpPr/>
          <p:nvPr/>
        </p:nvSpPr>
        <p:spPr>
          <a:xfrm>
            <a:off x="803552" y="5640778"/>
            <a:ext cx="1211283" cy="549083"/>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59" name="Rectángulo 58">
            <a:extLst>
              <a:ext uri="{FF2B5EF4-FFF2-40B4-BE49-F238E27FC236}">
                <a16:creationId xmlns:a16="http://schemas.microsoft.com/office/drawing/2014/main" id="{F1CA74EE-F601-114B-A69A-A1C832E7B627}"/>
              </a:ext>
            </a:extLst>
          </p:cNvPr>
          <p:cNvSpPr/>
          <p:nvPr/>
        </p:nvSpPr>
        <p:spPr>
          <a:xfrm>
            <a:off x="7743135" y="5913914"/>
            <a:ext cx="934049" cy="549083"/>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0" name="Rectángulo 59">
            <a:extLst>
              <a:ext uri="{FF2B5EF4-FFF2-40B4-BE49-F238E27FC236}">
                <a16:creationId xmlns:a16="http://schemas.microsoft.com/office/drawing/2014/main" id="{37457DAC-DC7D-B34D-A29F-8DB67AD22F78}"/>
              </a:ext>
            </a:extLst>
          </p:cNvPr>
          <p:cNvSpPr/>
          <p:nvPr/>
        </p:nvSpPr>
        <p:spPr>
          <a:xfrm>
            <a:off x="10140896" y="5915319"/>
            <a:ext cx="934049" cy="549083"/>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1" name="CuadroTexto 60">
            <a:extLst>
              <a:ext uri="{FF2B5EF4-FFF2-40B4-BE49-F238E27FC236}">
                <a16:creationId xmlns:a16="http://schemas.microsoft.com/office/drawing/2014/main" id="{12A32001-8329-BA46-B1E5-797009DFB5EA}"/>
              </a:ext>
            </a:extLst>
          </p:cNvPr>
          <p:cNvSpPr txBox="1"/>
          <p:nvPr/>
        </p:nvSpPr>
        <p:spPr>
          <a:xfrm>
            <a:off x="6353300" y="6302484"/>
            <a:ext cx="879421" cy="369332"/>
          </a:xfrm>
          <a:prstGeom prst="rect">
            <a:avLst/>
          </a:prstGeom>
          <a:noFill/>
        </p:spPr>
        <p:txBody>
          <a:bodyPr wrap="square" rtlCol="0">
            <a:spAutoFit/>
          </a:bodyPr>
          <a:lstStyle/>
          <a:p>
            <a:r>
              <a:rPr lang="es-ES" dirty="0"/>
              <a:t>2 veces</a:t>
            </a:r>
          </a:p>
        </p:txBody>
      </p:sp>
      <p:sp>
        <p:nvSpPr>
          <p:cNvPr id="62" name="CuadroTexto 61">
            <a:extLst>
              <a:ext uri="{FF2B5EF4-FFF2-40B4-BE49-F238E27FC236}">
                <a16:creationId xmlns:a16="http://schemas.microsoft.com/office/drawing/2014/main" id="{2FB242F6-750A-5A4C-8C07-598F4A824A5E}"/>
              </a:ext>
            </a:extLst>
          </p:cNvPr>
          <p:cNvSpPr txBox="1"/>
          <p:nvPr/>
        </p:nvSpPr>
        <p:spPr>
          <a:xfrm>
            <a:off x="8707325" y="6302484"/>
            <a:ext cx="879421" cy="369332"/>
          </a:xfrm>
          <a:prstGeom prst="rect">
            <a:avLst/>
          </a:prstGeom>
          <a:noFill/>
        </p:spPr>
        <p:txBody>
          <a:bodyPr wrap="square" rtlCol="0">
            <a:spAutoFit/>
          </a:bodyPr>
          <a:lstStyle/>
          <a:p>
            <a:r>
              <a:rPr lang="es-ES" dirty="0"/>
              <a:t>4 veces</a:t>
            </a:r>
          </a:p>
        </p:txBody>
      </p:sp>
      <p:sp>
        <p:nvSpPr>
          <p:cNvPr id="63" name="CuadroTexto 62">
            <a:extLst>
              <a:ext uri="{FF2B5EF4-FFF2-40B4-BE49-F238E27FC236}">
                <a16:creationId xmlns:a16="http://schemas.microsoft.com/office/drawing/2014/main" id="{7CAD62C8-408E-3340-B15A-52B450AD5B72}"/>
              </a:ext>
            </a:extLst>
          </p:cNvPr>
          <p:cNvSpPr txBox="1"/>
          <p:nvPr/>
        </p:nvSpPr>
        <p:spPr>
          <a:xfrm>
            <a:off x="11081607" y="6302484"/>
            <a:ext cx="879421" cy="369332"/>
          </a:xfrm>
          <a:prstGeom prst="rect">
            <a:avLst/>
          </a:prstGeom>
          <a:noFill/>
        </p:spPr>
        <p:txBody>
          <a:bodyPr wrap="square" rtlCol="0">
            <a:spAutoFit/>
          </a:bodyPr>
          <a:lstStyle/>
          <a:p>
            <a:r>
              <a:rPr lang="es-ES" dirty="0"/>
              <a:t>3 veces</a:t>
            </a:r>
          </a:p>
        </p:txBody>
      </p:sp>
      <p:cxnSp>
        <p:nvCxnSpPr>
          <p:cNvPr id="65" name="Conector recto de flecha 64">
            <a:extLst>
              <a:ext uri="{FF2B5EF4-FFF2-40B4-BE49-F238E27FC236}">
                <a16:creationId xmlns:a16="http://schemas.microsoft.com/office/drawing/2014/main" id="{8D6C5BAC-FF4D-D84E-8507-64FCAF0F8267}"/>
              </a:ext>
            </a:extLst>
          </p:cNvPr>
          <p:cNvCxnSpPr/>
          <p:nvPr/>
        </p:nvCxnSpPr>
        <p:spPr>
          <a:xfrm flipV="1">
            <a:off x="10545288" y="4797631"/>
            <a:ext cx="178130" cy="237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296714"/>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Dividendo</Template>
  <TotalTime>3462</TotalTime>
  <Words>1132</Words>
  <Application>Microsoft Macintosh PowerPoint</Application>
  <PresentationFormat>Panorámica</PresentationFormat>
  <Paragraphs>90</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Gill Sans MT</vt:lpstr>
      <vt:lpstr>Wingdings 2</vt:lpstr>
      <vt:lpstr>Dividendo</vt:lpstr>
      <vt:lpstr>Taller de resolución de cubo de rubik 3x3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resolución de cubo de rubik 3x3</dc:title>
  <dc:creator>Usuario de Microsoft Office</dc:creator>
  <cp:lastModifiedBy>Usuario de Microsoft Office</cp:lastModifiedBy>
  <cp:revision>39</cp:revision>
  <dcterms:created xsi:type="dcterms:W3CDTF">2018-08-07T06:32:22Z</dcterms:created>
  <dcterms:modified xsi:type="dcterms:W3CDTF">2018-08-09T16:14:54Z</dcterms:modified>
</cp:coreProperties>
</file>