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5"/>
  </p:notesMasterIdLst>
  <p:sldIdLst>
    <p:sldId id="256" r:id="rId2"/>
    <p:sldId id="266" r:id="rId3"/>
    <p:sldId id="278" r:id="rId4"/>
    <p:sldId id="259" r:id="rId5"/>
    <p:sldId id="277" r:id="rId6"/>
    <p:sldId id="267" r:id="rId7"/>
    <p:sldId id="275" r:id="rId8"/>
    <p:sldId id="276" r:id="rId9"/>
    <p:sldId id="279" r:id="rId10"/>
    <p:sldId id="257" r:id="rId11"/>
    <p:sldId id="269" r:id="rId12"/>
    <p:sldId id="268" r:id="rId13"/>
    <p:sldId id="270" r:id="rId14"/>
    <p:sldId id="280" r:id="rId15"/>
    <p:sldId id="281" r:id="rId16"/>
    <p:sldId id="271" r:id="rId17"/>
    <p:sldId id="272" r:id="rId18"/>
    <p:sldId id="282" r:id="rId19"/>
    <p:sldId id="274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0617"/>
  </p:normalViewPr>
  <p:slideViewPr>
    <p:cSldViewPr snapToGrid="0" snapToObjects="1">
      <p:cViewPr varScale="1">
        <p:scale>
          <a:sx n="50" d="100"/>
          <a:sy n="50" d="100"/>
        </p:scale>
        <p:origin x="8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3FB97-8594-DA49-BB61-E7464E31F3B1}" type="datetimeFigureOut">
              <a:rPr lang="es-ES" smtClean="0"/>
              <a:t>27/9/21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D8F4B-151D-0846-9829-3C9ED44B2C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70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D8F4B-151D-0846-9829-3C9ED44B2C9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0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8FC-ED08-1E41-8E64-B9962A4FF146}" type="datetimeFigureOut">
              <a:rPr lang="es-ES" smtClean="0"/>
              <a:t>27/9/21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43BDBB6-214D-5C4A-9ECC-4668977036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77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8FC-ED08-1E41-8E64-B9962A4FF146}" type="datetimeFigureOut">
              <a:rPr lang="es-ES" smtClean="0"/>
              <a:t>27/9/21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BB6-214D-5C4A-9ECC-4668977036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16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8FC-ED08-1E41-8E64-B9962A4FF146}" type="datetimeFigureOut">
              <a:rPr lang="es-ES" smtClean="0"/>
              <a:t>27/9/21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BB6-214D-5C4A-9ECC-4668977036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49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8FC-ED08-1E41-8E64-B9962A4FF146}" type="datetimeFigureOut">
              <a:rPr lang="es-ES" smtClean="0"/>
              <a:t>27/9/21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BB6-214D-5C4A-9ECC-4668977036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35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E3EA8FC-ED08-1E41-8E64-B9962A4FF146}" type="datetimeFigureOut">
              <a:rPr lang="es-ES" smtClean="0"/>
              <a:t>27/9/21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43BDBB6-214D-5C4A-9ECC-4668977036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88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8FC-ED08-1E41-8E64-B9962A4FF146}" type="datetimeFigureOut">
              <a:rPr lang="es-ES" smtClean="0"/>
              <a:t>27/9/21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BB6-214D-5C4A-9ECC-4668977036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50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8FC-ED08-1E41-8E64-B9962A4FF146}" type="datetimeFigureOut">
              <a:rPr lang="es-ES" smtClean="0"/>
              <a:t>27/9/21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BB6-214D-5C4A-9ECC-4668977036C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0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8FC-ED08-1E41-8E64-B9962A4FF146}" type="datetimeFigureOut">
              <a:rPr lang="es-ES" smtClean="0"/>
              <a:t>27/9/21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BB6-214D-5C4A-9ECC-4668977036CD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8FC-ED08-1E41-8E64-B9962A4FF146}" type="datetimeFigureOut">
              <a:rPr lang="es-ES" smtClean="0"/>
              <a:t>27/9/21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BB6-214D-5C4A-9ECC-4668977036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87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A8FC-ED08-1E41-8E64-B9962A4FF146}" type="datetimeFigureOut">
              <a:rPr lang="es-ES" smtClean="0"/>
              <a:t>27/9/21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BB6-214D-5C4A-9ECC-4668977036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57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00" y="685801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900" y="2423161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983564" y="5811520"/>
            <a:ext cx="875361" cy="875361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38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E3EA8FC-ED08-1E41-8E64-B9962A4FF146}" type="datetimeFigureOut">
              <a:rPr lang="es-ES" smtClean="0"/>
              <a:t>27/9/21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43BDBB6-214D-5C4A-9ECC-4668977036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3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3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0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49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lNR3HKVuqk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.png"/><Relationship Id="rId7" Type="http://schemas.openxmlformats.org/officeDocument/2006/relationships/image" Target="../media/image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3.png"/><Relationship Id="rId3" Type="http://schemas.openxmlformats.org/officeDocument/2006/relationships/image" Target="../media/image3.png"/><Relationship Id="rId7" Type="http://schemas.openxmlformats.org/officeDocument/2006/relationships/image" Target="../media/image88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7.png"/><Relationship Id="rId11" Type="http://schemas.openxmlformats.org/officeDocument/2006/relationships/image" Target="../media/image91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5.png"/><Relationship Id="rId9" Type="http://schemas.openxmlformats.org/officeDocument/2006/relationships/image" Target="../media/image49.png"/><Relationship Id="rId14" Type="http://schemas.openxmlformats.org/officeDocument/2006/relationships/hyperlink" Target="https://www.youtube.com/watch?v=OceouiG9-1k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86.png"/><Relationship Id="rId3" Type="http://schemas.openxmlformats.org/officeDocument/2006/relationships/image" Target="../media/image5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99.png"/><Relationship Id="rId3" Type="http://schemas.openxmlformats.org/officeDocument/2006/relationships/image" Target="../media/image5.png"/><Relationship Id="rId7" Type="http://schemas.openxmlformats.org/officeDocument/2006/relationships/image" Target="../media/image86.png"/><Relationship Id="rId12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4.png"/><Relationship Id="rId11" Type="http://schemas.openxmlformats.org/officeDocument/2006/relationships/image" Target="../media/image107.png"/><Relationship Id="rId5" Type="http://schemas.openxmlformats.org/officeDocument/2006/relationships/image" Target="../media/image103.png"/><Relationship Id="rId10" Type="http://schemas.openxmlformats.org/officeDocument/2006/relationships/image" Target="../media/image106.png"/><Relationship Id="rId4" Type="http://schemas.openxmlformats.org/officeDocument/2006/relationships/image" Target="../media/image94.png"/><Relationship Id="rId9" Type="http://schemas.openxmlformats.org/officeDocument/2006/relationships/image" Target="../media/image105.png"/><Relationship Id="rId1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86.png"/><Relationship Id="rId3" Type="http://schemas.openxmlformats.org/officeDocument/2006/relationships/image" Target="../media/image5.png"/><Relationship Id="rId7" Type="http://schemas.openxmlformats.org/officeDocument/2006/relationships/image" Target="../media/image98.png"/><Relationship Id="rId12" Type="http://schemas.openxmlformats.org/officeDocument/2006/relationships/image" Target="../media/image1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11" Type="http://schemas.openxmlformats.org/officeDocument/2006/relationships/image" Target="../media/image112.png"/><Relationship Id="rId5" Type="http://schemas.openxmlformats.org/officeDocument/2006/relationships/image" Target="../media/image96.png"/><Relationship Id="rId10" Type="http://schemas.openxmlformats.org/officeDocument/2006/relationships/image" Target="../media/image111.png"/><Relationship Id="rId4" Type="http://schemas.openxmlformats.org/officeDocument/2006/relationships/image" Target="../media/image108.png"/><Relationship Id="rId9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5.png"/><Relationship Id="rId7" Type="http://schemas.openxmlformats.org/officeDocument/2006/relationships/image" Target="../media/image86.png"/><Relationship Id="rId12" Type="http://schemas.openxmlformats.org/officeDocument/2006/relationships/image" Target="../media/image1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9.png"/><Relationship Id="rId11" Type="http://schemas.openxmlformats.org/officeDocument/2006/relationships/image" Target="../media/image117.png"/><Relationship Id="rId5" Type="http://schemas.openxmlformats.org/officeDocument/2006/relationships/image" Target="../media/image97.png"/><Relationship Id="rId10" Type="http://schemas.openxmlformats.org/officeDocument/2006/relationships/image" Target="../media/image116.png"/><Relationship Id="rId4" Type="http://schemas.openxmlformats.org/officeDocument/2006/relationships/image" Target="../media/image96.png"/><Relationship Id="rId9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drm3r6kpoXI" TargetMode="Externa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F0Fsvq3JkH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3B292-CB25-0441-AC89-3867124E4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/>
          <a:lstStyle/>
          <a:p>
            <a:r>
              <a:rPr lang="es-ES" sz="8800" dirty="0"/>
              <a:t>calculadora científica (</a:t>
            </a:r>
            <a:r>
              <a:rPr lang="es-ES" sz="6600" dirty="0"/>
              <a:t>Modelo fx570spx/991spx</a:t>
            </a:r>
            <a:r>
              <a:rPr lang="es-ES" sz="8800" dirty="0"/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54A4C1-2B56-E840-A194-840D86FDEE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IES MELCHOR DE MACANAZ</a:t>
            </a:r>
          </a:p>
          <a:p>
            <a:r>
              <a:rPr lang="es-ES" dirty="0"/>
              <a:t>PROFESOR: DANIEL HERNÁNDEZ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417FF71-5B50-D640-9D50-47D3367634A6}"/>
              </a:ext>
            </a:extLst>
          </p:cNvPr>
          <p:cNvSpPr txBox="1">
            <a:spLocks/>
          </p:cNvSpPr>
          <p:nvPr/>
        </p:nvSpPr>
        <p:spPr>
          <a:xfrm>
            <a:off x="4594302" y="317842"/>
            <a:ext cx="6644456" cy="115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>
                <a:solidFill>
                  <a:schemeClr val="accent2">
                    <a:lumMod val="75000"/>
                  </a:schemeClr>
                </a:solidFill>
              </a:rPr>
              <a:t>2º bachillerato</a:t>
            </a:r>
          </a:p>
        </p:txBody>
      </p:sp>
    </p:spTree>
    <p:extLst>
      <p:ext uri="{BB962C8B-B14F-4D97-AF65-F5344CB8AC3E}">
        <p14:creationId xmlns:p14="http://schemas.microsoft.com/office/powerpoint/2010/main" val="6966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DF89D01D-3FE9-404F-95AA-92A0E0B2996E}"/>
              </a:ext>
            </a:extLst>
          </p:cNvPr>
          <p:cNvSpPr txBox="1">
            <a:spLocks/>
          </p:cNvSpPr>
          <p:nvPr/>
        </p:nvSpPr>
        <p:spPr>
          <a:xfrm>
            <a:off x="8660434" y="0"/>
            <a:ext cx="3200400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70C0"/>
                </a:solidFill>
              </a:rPr>
              <a:t>2. Ecuación de la recta tangente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45EA74-9A97-E249-A317-B03FAA0D4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434" y="1196081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9F192CB-F9FA-B945-861C-F4D15E9D3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122" y="4180121"/>
            <a:ext cx="3048000" cy="2286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E5E8F41-0952-BB4A-9DC3-E6F263AC3570}"/>
              </a:ext>
            </a:extLst>
          </p:cNvPr>
          <p:cNvSpPr txBox="1"/>
          <p:nvPr/>
        </p:nvSpPr>
        <p:spPr>
          <a:xfrm>
            <a:off x="420135" y="394332"/>
            <a:ext cx="763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Ecuación de la recta tangente a f(x) en x=a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1EF16D-9FBC-8C4A-9492-72FED893344E}"/>
              </a:ext>
            </a:extLst>
          </p:cNvPr>
          <p:cNvSpPr txBox="1"/>
          <p:nvPr/>
        </p:nvSpPr>
        <p:spPr>
          <a:xfrm>
            <a:off x="420135" y="1020813"/>
            <a:ext cx="763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y-f(a)= m (x-a) ,   m=f´(a)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B5C6C3A-946B-CE46-A47C-55DAB5AEED71}"/>
              </a:ext>
            </a:extLst>
          </p:cNvPr>
          <p:cNvSpPr/>
          <p:nvPr/>
        </p:nvSpPr>
        <p:spPr>
          <a:xfrm>
            <a:off x="420135" y="2494307"/>
            <a:ext cx="67954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" sz="3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</a:p>
          <a:p>
            <a:pPr>
              <a:spcAft>
                <a:spcPts val="0"/>
              </a:spcAft>
            </a:pPr>
            <a:r>
              <a:rPr lang="es-E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E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Recta tangente a f(x)=x</a:t>
            </a:r>
            <a:r>
              <a:rPr lang="es-ES" sz="3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x=3</a:t>
            </a:r>
            <a:endParaRPr lang="es-E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C843B68-9A6B-F646-9FFC-293B6EDBEF2B}"/>
              </a:ext>
            </a:extLst>
          </p:cNvPr>
          <p:cNvSpPr/>
          <p:nvPr/>
        </p:nvSpPr>
        <p:spPr>
          <a:xfrm>
            <a:off x="420135" y="4722957"/>
            <a:ext cx="3395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Cálculo de m=f´(3)</a:t>
            </a:r>
            <a:endParaRPr lang="es-E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844655A-2849-4142-8776-CA0EF2002ED2}"/>
              </a:ext>
            </a:extLst>
          </p:cNvPr>
          <p:cNvSpPr/>
          <p:nvPr/>
        </p:nvSpPr>
        <p:spPr>
          <a:xfrm>
            <a:off x="8881993" y="3034778"/>
            <a:ext cx="365760" cy="4846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9DF2B64-E40E-2B4F-954F-572792586C28}"/>
              </a:ext>
            </a:extLst>
          </p:cNvPr>
          <p:cNvSpPr/>
          <p:nvPr/>
        </p:nvSpPr>
        <p:spPr>
          <a:xfrm>
            <a:off x="10338390" y="3519410"/>
            <a:ext cx="365760" cy="37119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73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2643725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3. Integral definida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A55E32F-F117-3048-9A57-14E880D61BF7}"/>
              </a:ext>
            </a:extLst>
          </p:cNvPr>
          <p:cNvSpPr/>
          <p:nvPr/>
        </p:nvSpPr>
        <p:spPr>
          <a:xfrm>
            <a:off x="2087333" y="3656934"/>
            <a:ext cx="365760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93998D-5725-E741-996E-B47ACF58D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898" y="1944115"/>
            <a:ext cx="3972569" cy="29390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6A09AA0-C0D0-6545-A646-A6E530743A64}"/>
              </a:ext>
            </a:extLst>
          </p:cNvPr>
          <p:cNvSpPr/>
          <p:nvPr/>
        </p:nvSpPr>
        <p:spPr>
          <a:xfrm>
            <a:off x="4211550" y="353272"/>
            <a:ext cx="6292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Cálculo del área de f(x)=x</a:t>
            </a:r>
            <a:r>
              <a:rPr lang="es-ES" sz="3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el intervalo (1,5)</a:t>
            </a:r>
            <a:endParaRPr lang="es-E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5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DF89D01D-3FE9-404F-95AA-92A0E0B2996E}"/>
              </a:ext>
            </a:extLst>
          </p:cNvPr>
          <p:cNvSpPr txBox="1">
            <a:spLocks/>
          </p:cNvSpPr>
          <p:nvPr/>
        </p:nvSpPr>
        <p:spPr>
          <a:xfrm>
            <a:off x="8402366" y="58657"/>
            <a:ext cx="3462531" cy="869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4.1 determinantes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45EA74-9A97-E249-A317-B03FAA0D4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434" y="1196081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50619AB-49D7-1D4C-ABE0-9DF98EBB9BE0}"/>
              </a:ext>
            </a:extLst>
          </p:cNvPr>
          <p:cNvSpPr txBox="1"/>
          <p:nvPr/>
        </p:nvSpPr>
        <p:spPr>
          <a:xfrm>
            <a:off x="151356" y="220866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PASOS A SEGUIR: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2044F4-A926-D44D-896F-85D867D1D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56" y="737471"/>
            <a:ext cx="2515428" cy="19091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B75ED1-5B75-2A46-BFCA-3E394F9E7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456" y="737471"/>
            <a:ext cx="2697565" cy="19091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BF504F-FEC2-D243-99DC-BAFBD4F84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9" y="737471"/>
            <a:ext cx="2699203" cy="19091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2B62918-C4F3-2841-8D0B-44FDB7CE72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56" y="2836546"/>
            <a:ext cx="2520972" cy="18334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3D0D04-05A9-344F-88B3-EAFC64E3ED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456" y="2836546"/>
            <a:ext cx="2540763" cy="18404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3862960-D7B7-DC4E-A883-0895A19A65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0021" y="3258712"/>
            <a:ext cx="2579390" cy="183343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D20652-7268-7749-B7AD-2AB5F604A0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4091" y="2763158"/>
            <a:ext cx="533400" cy="4572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64FCD4D-C417-2A4F-BABA-999A22268C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3413" y="2763158"/>
            <a:ext cx="469900" cy="4064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B09A34-4623-034B-8910-527638DF11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8690" y="2737758"/>
            <a:ext cx="596900" cy="4318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E43ACBF-BED5-8D41-AC95-B69C492998A9}"/>
              </a:ext>
            </a:extLst>
          </p:cNvPr>
          <p:cNvSpPr/>
          <p:nvPr/>
        </p:nvSpPr>
        <p:spPr>
          <a:xfrm>
            <a:off x="10346795" y="3037608"/>
            <a:ext cx="365760" cy="4846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83AFCFB-7C0A-254B-90E8-C047720D0BF5}"/>
              </a:ext>
            </a:extLst>
          </p:cNvPr>
          <p:cNvSpPr/>
          <p:nvPr/>
        </p:nvSpPr>
        <p:spPr>
          <a:xfrm>
            <a:off x="10646040" y="4818537"/>
            <a:ext cx="365760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4458E7D-8966-B240-A674-C0BF567B99F2}"/>
              </a:ext>
            </a:extLst>
          </p:cNvPr>
          <p:cNvSpPr/>
          <p:nvPr/>
        </p:nvSpPr>
        <p:spPr>
          <a:xfrm>
            <a:off x="8961078" y="3559294"/>
            <a:ext cx="365760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5F4328A-EBAA-8A47-BC3F-6CFB778FC72E}"/>
              </a:ext>
            </a:extLst>
          </p:cNvPr>
          <p:cNvSpPr/>
          <p:nvPr/>
        </p:nvSpPr>
        <p:spPr>
          <a:xfrm>
            <a:off x="9699363" y="3522240"/>
            <a:ext cx="557304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AD27B96-063D-BF44-B873-0CCA1194973D}"/>
              </a:ext>
            </a:extLst>
          </p:cNvPr>
          <p:cNvSpPr txBox="1"/>
          <p:nvPr/>
        </p:nvSpPr>
        <p:spPr>
          <a:xfrm>
            <a:off x="10712555" y="2882396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CE53045-8088-8C45-9CD1-5FB14CAA307B}"/>
              </a:ext>
            </a:extLst>
          </p:cNvPr>
          <p:cNvSpPr txBox="1"/>
          <p:nvPr/>
        </p:nvSpPr>
        <p:spPr>
          <a:xfrm>
            <a:off x="10940579" y="4587704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C62387D-831D-2742-8A61-ACAB7EA68B5F}"/>
              </a:ext>
            </a:extLst>
          </p:cNvPr>
          <p:cNvSpPr txBox="1"/>
          <p:nvPr/>
        </p:nvSpPr>
        <p:spPr>
          <a:xfrm>
            <a:off x="8680313" y="3463558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90F2588-B9ED-B64D-B126-8B82EBA82971}"/>
              </a:ext>
            </a:extLst>
          </p:cNvPr>
          <p:cNvSpPr txBox="1"/>
          <p:nvPr/>
        </p:nvSpPr>
        <p:spPr>
          <a:xfrm>
            <a:off x="9810228" y="3799113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2727ED-BB6C-264B-B7E5-AEAA38D3B2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5841" y="5160136"/>
            <a:ext cx="2257378" cy="157169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3E52832-78AC-E648-8163-267021928B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65718" y="2762187"/>
            <a:ext cx="469900" cy="381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24DD756-7D90-D147-A2E3-C47A998D64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5073" y="4715382"/>
            <a:ext cx="469900" cy="4064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320BB26-F491-7E4D-881D-3B0FFC5429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7590" y="4710841"/>
            <a:ext cx="546100" cy="4064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282B460-BF88-6248-AB2E-95DD432E67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0082" y="4818537"/>
            <a:ext cx="2520409" cy="179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2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2643725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4.2 Matrices (operaciones, inversa,…)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F8F21CA-3487-CF4F-84D4-CBA9F71E71B4}"/>
              </a:ext>
            </a:extLst>
          </p:cNvPr>
          <p:cNvSpPr txBox="1"/>
          <p:nvPr/>
        </p:nvSpPr>
        <p:spPr>
          <a:xfrm>
            <a:off x="3969016" y="143810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PASOS A SEGUIR PARA DEFINIR MATRICES: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7497818-B551-1E43-83B6-3F596DC5C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016" y="660415"/>
            <a:ext cx="2515428" cy="19091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E10AF12-5F18-644F-B87F-8620CBA50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116" y="660415"/>
            <a:ext cx="2697565" cy="19091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5FC421-EE71-CD4C-9A6C-F9BCBA1A00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6749" y="660415"/>
            <a:ext cx="2699203" cy="19091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618C65A-6F2A-5B4B-B778-26BA00BCD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9016" y="2759490"/>
            <a:ext cx="2520972" cy="18334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61CF76D-9307-4C48-8A10-6D7954171F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0116" y="2759490"/>
            <a:ext cx="2540763" cy="18404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9DB65B-DA83-E440-98E5-C3F6399918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8331" y="3296585"/>
            <a:ext cx="533400" cy="45720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CF07BEC1-A150-1C4F-8323-C9AF7236E14A}"/>
              </a:ext>
            </a:extLst>
          </p:cNvPr>
          <p:cNvSpPr/>
          <p:nvPr/>
        </p:nvSpPr>
        <p:spPr>
          <a:xfrm>
            <a:off x="2099243" y="3119801"/>
            <a:ext cx="365760" cy="4846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27EEF687-20F6-464C-9A47-C1CEDE154D47}"/>
              </a:ext>
            </a:extLst>
          </p:cNvPr>
          <p:cNvSpPr/>
          <p:nvPr/>
        </p:nvSpPr>
        <p:spPr>
          <a:xfrm>
            <a:off x="2398488" y="4900730"/>
            <a:ext cx="365760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278C50AC-6F8A-4E49-9D16-3050EBC695E3}"/>
              </a:ext>
            </a:extLst>
          </p:cNvPr>
          <p:cNvSpPr/>
          <p:nvPr/>
        </p:nvSpPr>
        <p:spPr>
          <a:xfrm>
            <a:off x="713526" y="3641487"/>
            <a:ext cx="365760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9AD4B3F3-E102-DB4F-B1C3-5580350900EC}"/>
              </a:ext>
            </a:extLst>
          </p:cNvPr>
          <p:cNvSpPr/>
          <p:nvPr/>
        </p:nvSpPr>
        <p:spPr>
          <a:xfrm>
            <a:off x="1451811" y="3604433"/>
            <a:ext cx="557304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CB25B09-B003-D140-83AB-8D5EE919C53F}"/>
              </a:ext>
            </a:extLst>
          </p:cNvPr>
          <p:cNvSpPr txBox="1"/>
          <p:nvPr/>
        </p:nvSpPr>
        <p:spPr>
          <a:xfrm>
            <a:off x="2465003" y="2964589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1F52AA5-0482-2E44-996B-CE0AF726307D}"/>
              </a:ext>
            </a:extLst>
          </p:cNvPr>
          <p:cNvSpPr txBox="1"/>
          <p:nvPr/>
        </p:nvSpPr>
        <p:spPr>
          <a:xfrm>
            <a:off x="2693027" y="4669897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AAE1F4D-2F3E-0A40-94FC-2CD17A881272}"/>
              </a:ext>
            </a:extLst>
          </p:cNvPr>
          <p:cNvSpPr txBox="1"/>
          <p:nvPr/>
        </p:nvSpPr>
        <p:spPr>
          <a:xfrm>
            <a:off x="432761" y="3545751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4E22081-062E-8445-B003-9AD540DE7AF9}"/>
              </a:ext>
            </a:extLst>
          </p:cNvPr>
          <p:cNvSpPr txBox="1"/>
          <p:nvPr/>
        </p:nvSpPr>
        <p:spPr>
          <a:xfrm>
            <a:off x="1562676" y="3881306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7054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2643725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4.2 Matrices (operaciones, inversa,…)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F8F21CA-3487-CF4F-84D4-CBA9F71E71B4}"/>
              </a:ext>
            </a:extLst>
          </p:cNvPr>
          <p:cNvSpPr txBox="1"/>
          <p:nvPr/>
        </p:nvSpPr>
        <p:spPr>
          <a:xfrm>
            <a:off x="3969015" y="143810"/>
            <a:ext cx="7070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SUMA/RESTA/PRODUCTO/POTENCIA MATRICES: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E9DB65B-DA83-E440-98E5-C3F639991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742" y="622901"/>
            <a:ext cx="533400" cy="4572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1329939-7A7B-1F46-B2AB-1D99BA22A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064" y="622901"/>
            <a:ext cx="469900" cy="40640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CF07BEC1-A150-1C4F-8323-C9AF7236E14A}"/>
              </a:ext>
            </a:extLst>
          </p:cNvPr>
          <p:cNvSpPr/>
          <p:nvPr/>
        </p:nvSpPr>
        <p:spPr>
          <a:xfrm>
            <a:off x="2099243" y="3119801"/>
            <a:ext cx="365760" cy="4846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27EEF687-20F6-464C-9A47-C1CEDE154D47}"/>
              </a:ext>
            </a:extLst>
          </p:cNvPr>
          <p:cNvSpPr/>
          <p:nvPr/>
        </p:nvSpPr>
        <p:spPr>
          <a:xfrm>
            <a:off x="2398488" y="4900730"/>
            <a:ext cx="365760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278C50AC-6F8A-4E49-9D16-3050EBC695E3}"/>
              </a:ext>
            </a:extLst>
          </p:cNvPr>
          <p:cNvSpPr/>
          <p:nvPr/>
        </p:nvSpPr>
        <p:spPr>
          <a:xfrm>
            <a:off x="713526" y="3641487"/>
            <a:ext cx="365760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9AD4B3F3-E102-DB4F-B1C3-5580350900EC}"/>
              </a:ext>
            </a:extLst>
          </p:cNvPr>
          <p:cNvSpPr/>
          <p:nvPr/>
        </p:nvSpPr>
        <p:spPr>
          <a:xfrm>
            <a:off x="1451811" y="3604433"/>
            <a:ext cx="557304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CB25B09-B003-D140-83AB-8D5EE919C53F}"/>
              </a:ext>
            </a:extLst>
          </p:cNvPr>
          <p:cNvSpPr txBox="1"/>
          <p:nvPr/>
        </p:nvSpPr>
        <p:spPr>
          <a:xfrm>
            <a:off x="2465003" y="2964589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1F52AA5-0482-2E44-996B-CE0AF726307D}"/>
              </a:ext>
            </a:extLst>
          </p:cNvPr>
          <p:cNvSpPr txBox="1"/>
          <p:nvPr/>
        </p:nvSpPr>
        <p:spPr>
          <a:xfrm>
            <a:off x="2693027" y="4669897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AAE1F4D-2F3E-0A40-94FC-2CD17A881272}"/>
              </a:ext>
            </a:extLst>
          </p:cNvPr>
          <p:cNvSpPr txBox="1"/>
          <p:nvPr/>
        </p:nvSpPr>
        <p:spPr>
          <a:xfrm>
            <a:off x="432761" y="3545751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4E22081-062E-8445-B003-9AD540DE7AF9}"/>
              </a:ext>
            </a:extLst>
          </p:cNvPr>
          <p:cNvSpPr txBox="1"/>
          <p:nvPr/>
        </p:nvSpPr>
        <p:spPr>
          <a:xfrm>
            <a:off x="1562676" y="3881306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D87A09E-843D-1B48-8CBE-BD73C6127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234" y="565139"/>
            <a:ext cx="1879867" cy="133899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D7ABA71-82D5-C74B-BD45-32BEA57E9F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7191" y="589537"/>
            <a:ext cx="558800" cy="444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E574BF-9228-9444-AD51-836A3CDE7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224" y="596889"/>
            <a:ext cx="482600" cy="3937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68ECB56-CD34-3F43-AF0A-D8569B596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997" y="586252"/>
            <a:ext cx="469900" cy="4064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2381244-8DAC-4E4D-B541-2C4AB116B2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7670" y="622901"/>
            <a:ext cx="520700" cy="3556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B7D9AA5-2647-9D49-903A-0C0AE11D56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6947" y="565139"/>
            <a:ext cx="1956973" cy="138504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6E80B64-441F-B348-B9D8-EA3039E84E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15014" y="565139"/>
            <a:ext cx="571500" cy="381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0D90EA0-37DF-8C4B-AB8B-43119497F0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3224" y="1080101"/>
            <a:ext cx="508000" cy="381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FD0A8DF-F67B-ED47-9213-9B0FAAB62C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3224" y="1550613"/>
            <a:ext cx="536918" cy="39956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1DD0C2C-A062-7244-B9FA-2A460A29CA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2142" y="2065200"/>
            <a:ext cx="508000" cy="368300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2619B47A-B281-894A-8106-6B364371CD6C}"/>
              </a:ext>
            </a:extLst>
          </p:cNvPr>
          <p:cNvSpPr txBox="1"/>
          <p:nvPr/>
        </p:nvSpPr>
        <p:spPr>
          <a:xfrm>
            <a:off x="3969015" y="2488284"/>
            <a:ext cx="7070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MATRIZ INVERSA DE A:</a:t>
            </a: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D6259DED-793F-AF42-B2D9-EC50D43DB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742" y="2967375"/>
            <a:ext cx="533400" cy="4572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F3C6AB3-44B4-364C-B818-372422E95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064" y="2967375"/>
            <a:ext cx="469900" cy="40640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0E42770A-03B9-D946-8085-258083781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234" y="2909613"/>
            <a:ext cx="1879867" cy="1338993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0F8E0A1B-8CA5-8049-870F-C2D5365316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7191" y="2934011"/>
            <a:ext cx="558800" cy="444500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44425FE9-B650-AA4F-9A4F-6E17D10A9F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05433" y="2909613"/>
            <a:ext cx="571500" cy="3810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80C79B4-3A4D-0447-8919-F8B651AA72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9193" y="2934011"/>
            <a:ext cx="533400" cy="4064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DAA92AF1-C16E-CE48-8601-468A10B90C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8468" y="2909613"/>
            <a:ext cx="1834421" cy="133899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12CF2CB-9C71-534C-9AE9-5663B423F4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54442" y="4555506"/>
            <a:ext cx="2284560" cy="1644559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544CF68F-B834-1B41-B70A-7C841A69B6BE}"/>
              </a:ext>
            </a:extLst>
          </p:cNvPr>
          <p:cNvSpPr txBox="1"/>
          <p:nvPr/>
        </p:nvSpPr>
        <p:spPr>
          <a:xfrm>
            <a:off x="6792605" y="4537714"/>
            <a:ext cx="5486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Sale la inversa con coeficientes decimales, pero si nos vamos moviendo, en la parte inferior derecha sale cada elemento como fracción.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EB4B2584-475C-F647-B945-116110FA9169}"/>
              </a:ext>
            </a:extLst>
          </p:cNvPr>
          <p:cNvSpPr/>
          <p:nvPr/>
        </p:nvSpPr>
        <p:spPr>
          <a:xfrm>
            <a:off x="5877137" y="5782512"/>
            <a:ext cx="564759" cy="4846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80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2643725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4.2 Matrices (operaciones, inversa,…)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F8F21CA-3487-CF4F-84D4-CBA9F71E71B4}"/>
              </a:ext>
            </a:extLst>
          </p:cNvPr>
          <p:cNvSpPr txBox="1"/>
          <p:nvPr/>
        </p:nvSpPr>
        <p:spPr>
          <a:xfrm>
            <a:off x="3969015" y="143810"/>
            <a:ext cx="7070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OTRAS OPERACIONES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E9DB65B-DA83-E440-98E5-C3F639991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742" y="622901"/>
            <a:ext cx="533400" cy="4572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1329939-7A7B-1F46-B2AB-1D99BA22A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064" y="622901"/>
            <a:ext cx="469900" cy="40640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CF07BEC1-A150-1C4F-8323-C9AF7236E14A}"/>
              </a:ext>
            </a:extLst>
          </p:cNvPr>
          <p:cNvSpPr/>
          <p:nvPr/>
        </p:nvSpPr>
        <p:spPr>
          <a:xfrm>
            <a:off x="2099243" y="3119801"/>
            <a:ext cx="365760" cy="4846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27EEF687-20F6-464C-9A47-C1CEDE154D47}"/>
              </a:ext>
            </a:extLst>
          </p:cNvPr>
          <p:cNvSpPr/>
          <p:nvPr/>
        </p:nvSpPr>
        <p:spPr>
          <a:xfrm>
            <a:off x="2398488" y="4900730"/>
            <a:ext cx="365760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278C50AC-6F8A-4E49-9D16-3050EBC695E3}"/>
              </a:ext>
            </a:extLst>
          </p:cNvPr>
          <p:cNvSpPr/>
          <p:nvPr/>
        </p:nvSpPr>
        <p:spPr>
          <a:xfrm>
            <a:off x="713526" y="3641487"/>
            <a:ext cx="365760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9AD4B3F3-E102-DB4F-B1C3-5580350900EC}"/>
              </a:ext>
            </a:extLst>
          </p:cNvPr>
          <p:cNvSpPr/>
          <p:nvPr/>
        </p:nvSpPr>
        <p:spPr>
          <a:xfrm>
            <a:off x="1451811" y="3604433"/>
            <a:ext cx="557304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CB25B09-B003-D140-83AB-8D5EE919C53F}"/>
              </a:ext>
            </a:extLst>
          </p:cNvPr>
          <p:cNvSpPr txBox="1"/>
          <p:nvPr/>
        </p:nvSpPr>
        <p:spPr>
          <a:xfrm>
            <a:off x="2465003" y="2964589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1F52AA5-0482-2E44-996B-CE0AF726307D}"/>
              </a:ext>
            </a:extLst>
          </p:cNvPr>
          <p:cNvSpPr txBox="1"/>
          <p:nvPr/>
        </p:nvSpPr>
        <p:spPr>
          <a:xfrm>
            <a:off x="2693027" y="4669897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AAE1F4D-2F3E-0A40-94FC-2CD17A881272}"/>
              </a:ext>
            </a:extLst>
          </p:cNvPr>
          <p:cNvSpPr txBox="1"/>
          <p:nvPr/>
        </p:nvSpPr>
        <p:spPr>
          <a:xfrm>
            <a:off x="432761" y="3545751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4E22081-062E-8445-B003-9AD540DE7AF9}"/>
              </a:ext>
            </a:extLst>
          </p:cNvPr>
          <p:cNvSpPr txBox="1"/>
          <p:nvPr/>
        </p:nvSpPr>
        <p:spPr>
          <a:xfrm>
            <a:off x="1562676" y="3881306"/>
            <a:ext cx="2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4EDABA0E-E942-F14C-ACE7-FAC9B06B4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063" y="597501"/>
            <a:ext cx="596900" cy="43180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6C3FEA91-0C50-6148-9FD6-2C77E3A01F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4062" y="644867"/>
            <a:ext cx="2579390" cy="1833434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B9B1F72F-07D1-D54F-A069-BE283FDE6267}"/>
              </a:ext>
            </a:extLst>
          </p:cNvPr>
          <p:cNvSpPr txBox="1"/>
          <p:nvPr/>
        </p:nvSpPr>
        <p:spPr>
          <a:xfrm>
            <a:off x="4161797" y="2764534"/>
            <a:ext cx="7643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1. </a:t>
            </a:r>
            <a:r>
              <a:rPr lang="es-ES" sz="2000" dirty="0" err="1"/>
              <a:t>MatAns</a:t>
            </a:r>
            <a:r>
              <a:rPr lang="es-ES" sz="2000" dirty="0"/>
              <a:t> – se refiere al último resultado que hayamos obtenido operando con matrices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3C01AEC-CDA1-D746-B9D6-F6E199C35B48}"/>
              </a:ext>
            </a:extLst>
          </p:cNvPr>
          <p:cNvSpPr txBox="1"/>
          <p:nvPr/>
        </p:nvSpPr>
        <p:spPr>
          <a:xfrm>
            <a:off x="4150453" y="3472420"/>
            <a:ext cx="764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2. </a:t>
            </a:r>
            <a:r>
              <a:rPr lang="es-ES" sz="2000" dirty="0" err="1"/>
              <a:t>Determinant</a:t>
            </a:r>
            <a:r>
              <a:rPr lang="es-ES" sz="2000" dirty="0"/>
              <a:t> – Determinante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98787D4-D760-074B-8EA7-6870429263B7}"/>
              </a:ext>
            </a:extLst>
          </p:cNvPr>
          <p:cNvSpPr txBox="1"/>
          <p:nvPr/>
        </p:nvSpPr>
        <p:spPr>
          <a:xfrm>
            <a:off x="4150453" y="3912083"/>
            <a:ext cx="764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3. </a:t>
            </a:r>
            <a:r>
              <a:rPr lang="es-ES" sz="2000" dirty="0" err="1"/>
              <a:t>Transposition</a:t>
            </a:r>
            <a:r>
              <a:rPr lang="es-ES" sz="2000" dirty="0"/>
              <a:t> – Matriz traspuesta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B708ABD-029F-C74E-B81A-E2F91267122D}"/>
              </a:ext>
            </a:extLst>
          </p:cNvPr>
          <p:cNvSpPr txBox="1"/>
          <p:nvPr/>
        </p:nvSpPr>
        <p:spPr>
          <a:xfrm>
            <a:off x="4143744" y="4380361"/>
            <a:ext cx="7643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4. </a:t>
            </a:r>
            <a:r>
              <a:rPr lang="es-ES" sz="2000" dirty="0" err="1"/>
              <a:t>Identity</a:t>
            </a:r>
            <a:r>
              <a:rPr lang="es-ES" sz="2000" dirty="0"/>
              <a:t> – Se le pone el tamaño dentro y nos crea la matriz identidad del tamaño que le pongamos (Ejemplo </a:t>
            </a:r>
            <a:r>
              <a:rPr lang="es-ES" sz="2000" dirty="0" err="1"/>
              <a:t>Identity</a:t>
            </a:r>
            <a:r>
              <a:rPr lang="es-ES" sz="2000" dirty="0"/>
              <a:t>(3)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968F562-48BF-2849-B456-F5131229EB22}"/>
              </a:ext>
            </a:extLst>
          </p:cNvPr>
          <p:cNvSpPr/>
          <p:nvPr/>
        </p:nvSpPr>
        <p:spPr>
          <a:xfrm>
            <a:off x="4424657" y="6080183"/>
            <a:ext cx="5598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8"/>
              </a:rPr>
              <a:t>https://www.youtube.com/watch?v=olNR3HKVuqk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230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DF89D01D-3FE9-404F-95AA-92A0E0B2996E}"/>
              </a:ext>
            </a:extLst>
          </p:cNvPr>
          <p:cNvSpPr txBox="1">
            <a:spLocks/>
          </p:cNvSpPr>
          <p:nvPr/>
        </p:nvSpPr>
        <p:spPr>
          <a:xfrm>
            <a:off x="8660434" y="0"/>
            <a:ext cx="3200400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70C0"/>
                </a:solidFill>
              </a:rPr>
              <a:t>5. Sistema 3x3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45EA74-9A97-E249-A317-B03FAA0D4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434" y="1196081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0248C33-E6B7-7346-840F-ED8DE7EF7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56" y="4721350"/>
            <a:ext cx="2848397" cy="17110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57B87F-BBB5-3144-B8BF-271F90BBC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083" y="4721350"/>
            <a:ext cx="2451604" cy="17110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6030E9-15E0-3049-988E-E75980A22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4960" y="4721350"/>
            <a:ext cx="736600" cy="431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D79F27-0F93-4245-BFCD-D65B62795A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23" y="473428"/>
            <a:ext cx="2697375" cy="19212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693FC67-5676-F34E-9464-AE725EFA93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4556" y="474723"/>
            <a:ext cx="711200" cy="5461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0DB7B2C-A7CD-4244-B866-F44A50701D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9614" y="473428"/>
            <a:ext cx="2740517" cy="19212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6FD3EDA-1C3D-E14B-A178-0A4E9FBEAA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989" y="473428"/>
            <a:ext cx="723900" cy="5334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FC33EC8-0B6F-B445-9D0A-380BFD44F2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965" y="2506226"/>
            <a:ext cx="2690733" cy="18854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8EE7FB5-FC94-2B4D-8634-EBC8F6D23D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9956" y="2483163"/>
            <a:ext cx="685800" cy="5334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CE4B442-E689-6C4A-B06B-260A0A01D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5013" y="2483163"/>
            <a:ext cx="2563067" cy="190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66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2643725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6.vectores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EF25111-99D4-9E48-B876-5BE2E6F5C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543" y="543920"/>
            <a:ext cx="2744018" cy="19884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203A6B-1116-4547-8EF8-9AB640EB0CA6}"/>
              </a:ext>
            </a:extLst>
          </p:cNvPr>
          <p:cNvSpPr txBox="1"/>
          <p:nvPr/>
        </p:nvSpPr>
        <p:spPr>
          <a:xfrm>
            <a:off x="3969016" y="143810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DEFINIR VECTORES: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CDE0C1-5134-FB44-9379-05A0AEF0E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610" y="543920"/>
            <a:ext cx="2811906" cy="19884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848400-6FE8-B441-BD5A-2CE24FDC3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5339" y="543920"/>
            <a:ext cx="762000" cy="609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2A14BC0-39C4-7E47-90CE-E5B413FDB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3543" y="2623607"/>
            <a:ext cx="2744018" cy="19461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5AF7E35-30F9-B14E-A0EA-AF82595011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9610" y="2623607"/>
            <a:ext cx="711200" cy="533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4D880E2-47E7-E248-9730-D1E347801A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2859" y="2646414"/>
            <a:ext cx="2584605" cy="19245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F207A21-06B9-074D-9282-7FF3FA7C2D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9358" y="2659909"/>
            <a:ext cx="571500" cy="3141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CC52AEA-465C-C04F-B50F-B316C5E9F8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0766" y="4666906"/>
            <a:ext cx="2746795" cy="196061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4B68643-17B4-0842-B5E9-1C29E87C6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8810" y="4666906"/>
            <a:ext cx="762000" cy="6096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6F925A6-C60F-314B-900B-A43EDEA46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059" y="4684997"/>
            <a:ext cx="2811906" cy="19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3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2643725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6.vectores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203A6B-1116-4547-8EF8-9AB640EB0CA6}"/>
              </a:ext>
            </a:extLst>
          </p:cNvPr>
          <p:cNvSpPr txBox="1"/>
          <p:nvPr/>
        </p:nvSpPr>
        <p:spPr>
          <a:xfrm>
            <a:off x="3969016" y="143810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OPERACIONES: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D500A2B-95E1-6344-B946-C0522F41C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936" y="671502"/>
            <a:ext cx="596900" cy="4191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0781249-7B9B-DB4B-9730-B40645D46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029" y="644418"/>
            <a:ext cx="2481331" cy="17915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B62EA1B-C33C-1041-8405-076691BEC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3553" y="644418"/>
            <a:ext cx="774700" cy="508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A89909B-371E-7848-8520-3029D0D440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7446" y="630573"/>
            <a:ext cx="2624757" cy="192608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97CE4E4-B0DB-154C-8CDC-12BC6D5C5938}"/>
              </a:ext>
            </a:extLst>
          </p:cNvPr>
          <p:cNvSpPr txBox="1"/>
          <p:nvPr/>
        </p:nvSpPr>
        <p:spPr>
          <a:xfrm>
            <a:off x="4090928" y="2657152"/>
            <a:ext cx="7643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1. </a:t>
            </a:r>
            <a:r>
              <a:rPr lang="es-ES" sz="2000" dirty="0" err="1"/>
              <a:t>MatAns</a:t>
            </a:r>
            <a:r>
              <a:rPr lang="es-ES" sz="2000" dirty="0"/>
              <a:t> – se refiere al último resultado que hayamos obtenido operando con vectores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9E674-067A-DF4C-AD91-1C46B17016F7}"/>
              </a:ext>
            </a:extLst>
          </p:cNvPr>
          <p:cNvSpPr txBox="1"/>
          <p:nvPr/>
        </p:nvSpPr>
        <p:spPr>
          <a:xfrm>
            <a:off x="4079584" y="3365038"/>
            <a:ext cx="764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2. </a:t>
            </a:r>
            <a:r>
              <a:rPr lang="es-ES" sz="2000" dirty="0" err="1"/>
              <a:t>Dot</a:t>
            </a:r>
            <a:r>
              <a:rPr lang="es-ES" sz="2000" dirty="0"/>
              <a:t> </a:t>
            </a:r>
            <a:r>
              <a:rPr lang="es-ES" sz="2000" dirty="0" err="1"/>
              <a:t>Product</a:t>
            </a:r>
            <a:r>
              <a:rPr lang="es-ES" sz="2000" dirty="0"/>
              <a:t> – Producto escalar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85BEF60-EDA7-4543-A620-971FF02CED17}"/>
              </a:ext>
            </a:extLst>
          </p:cNvPr>
          <p:cNvSpPr txBox="1"/>
          <p:nvPr/>
        </p:nvSpPr>
        <p:spPr>
          <a:xfrm>
            <a:off x="4079584" y="3804701"/>
            <a:ext cx="764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3. </a:t>
            </a:r>
            <a:r>
              <a:rPr lang="es-ES" sz="2000" dirty="0" err="1"/>
              <a:t>Ángle</a:t>
            </a:r>
            <a:r>
              <a:rPr lang="es-ES" sz="2000" dirty="0"/>
              <a:t> – Ángulo 2 vectores (poner coma en medio)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B073605-84DD-6B4A-A2F8-5A77EE52FE70}"/>
              </a:ext>
            </a:extLst>
          </p:cNvPr>
          <p:cNvSpPr txBox="1"/>
          <p:nvPr/>
        </p:nvSpPr>
        <p:spPr>
          <a:xfrm>
            <a:off x="4072875" y="4272979"/>
            <a:ext cx="764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4. </a:t>
            </a:r>
            <a:r>
              <a:rPr lang="es-ES" sz="2000" dirty="0" err="1"/>
              <a:t>Unit</a:t>
            </a:r>
            <a:r>
              <a:rPr lang="es-ES" sz="2000" dirty="0"/>
              <a:t> Vector – Vector normal o unitario (módulo 1)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347DBCC-3293-D947-8A03-6DEA2DBC1E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3693" y="652452"/>
            <a:ext cx="533400" cy="457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27E936C-1507-D24B-9FAD-4A51524661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13441" y="3553206"/>
            <a:ext cx="584200" cy="7112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031DADA-5831-0C41-B5D7-5616EB592F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16220" y="3634623"/>
            <a:ext cx="546100" cy="4953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0258C993-88C1-6A4E-AA90-D90C9AF559D1}"/>
              </a:ext>
            </a:extLst>
          </p:cNvPr>
          <p:cNvSpPr txBox="1"/>
          <p:nvPr/>
        </p:nvSpPr>
        <p:spPr>
          <a:xfrm>
            <a:off x="4090928" y="4780810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MÓDULO DE UN VECTOR:</a:t>
            </a:r>
            <a:r>
              <a:rPr lang="es-ES" sz="2000" dirty="0"/>
              <a:t>  ABS(</a:t>
            </a:r>
            <a:r>
              <a:rPr lang="es-ES" sz="2000" dirty="0" err="1"/>
              <a:t>vectA</a:t>
            </a:r>
            <a:r>
              <a:rPr lang="es-ES" sz="2000" dirty="0"/>
              <a:t> )</a:t>
            </a:r>
            <a:endParaRPr lang="es-ES" sz="2000" u="sng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C922DCB2-394F-D346-A12E-12605E20D4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1580" y="5263786"/>
            <a:ext cx="533400" cy="4699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63F3B39E-AAF1-444F-8DC0-74E351816F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2215" y="5268732"/>
            <a:ext cx="584200" cy="7112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5B24398-62FF-BC45-8666-7AD6D0DA5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624" y="5258378"/>
            <a:ext cx="596900" cy="4191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EB7E464-7856-2144-9E4D-AC9F0A7D3D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6499" y="5268732"/>
            <a:ext cx="673100" cy="457200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2FA5F26D-AD5B-1F4E-8E50-6317497DF8FB}"/>
              </a:ext>
            </a:extLst>
          </p:cNvPr>
          <p:cNvSpPr/>
          <p:nvPr/>
        </p:nvSpPr>
        <p:spPr>
          <a:xfrm>
            <a:off x="5041518" y="6259704"/>
            <a:ext cx="551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14"/>
              </a:rPr>
              <a:t>https://www.youtube.com/watch?v=OceouiG9-1k</a:t>
            </a:r>
            <a:r>
              <a:rPr lang="es-ES" dirty="0"/>
              <a:t>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6354D22-7457-D44B-BE3D-18426E66946C}"/>
              </a:ext>
            </a:extLst>
          </p:cNvPr>
          <p:cNvSpPr txBox="1"/>
          <p:nvPr/>
        </p:nvSpPr>
        <p:spPr>
          <a:xfrm>
            <a:off x="8922212" y="4753704"/>
            <a:ext cx="321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PRODUCTO VECTORIAL:</a:t>
            </a:r>
            <a:endParaRPr lang="es-ES" sz="2000" dirty="0"/>
          </a:p>
          <a:p>
            <a:r>
              <a:rPr lang="es-ES" sz="2000" dirty="0"/>
              <a:t>Poner </a:t>
            </a:r>
            <a:r>
              <a:rPr lang="es-ES" sz="2000" dirty="0" err="1"/>
              <a:t>VectA</a:t>
            </a:r>
            <a:r>
              <a:rPr lang="es-ES" sz="2000" dirty="0"/>
              <a:t> x </a:t>
            </a:r>
            <a:r>
              <a:rPr lang="es-ES" sz="2000" dirty="0" err="1"/>
              <a:t>VectB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74233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2643725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Distribución probabilidad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E6DB658-A361-BC42-BCAD-A2487EBB9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770" y="541325"/>
            <a:ext cx="8102600" cy="1309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EAB672-7B4C-5749-B1B1-B31A0C8BCD6B}"/>
              </a:ext>
            </a:extLst>
          </p:cNvPr>
          <p:cNvSpPr txBox="1"/>
          <p:nvPr/>
        </p:nvSpPr>
        <p:spPr>
          <a:xfrm>
            <a:off x="3969016" y="143810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DISTRIBUCIÓN BINOMIAL: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93BD6C-8886-3F47-B7E0-121329616C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1501"/>
          <a:stretch/>
        </p:blipFill>
        <p:spPr>
          <a:xfrm>
            <a:off x="4292600" y="1974788"/>
            <a:ext cx="7353300" cy="4310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B5818E0-4E54-8F4C-9456-36183DFC3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937" y="3342132"/>
            <a:ext cx="2128659" cy="15109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57EC62-E8EF-C949-BFC8-2D9FFA45A4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220" y="3342132"/>
            <a:ext cx="2145688" cy="1544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FB4E889-3470-A84B-8EB1-2B99B50FE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6532" y="3342132"/>
            <a:ext cx="2119630" cy="154430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4E1429E-8580-0546-849C-AD2D8DE129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866"/>
          <a:stretch/>
        </p:blipFill>
        <p:spPr>
          <a:xfrm>
            <a:off x="4292600" y="2374541"/>
            <a:ext cx="7353300" cy="8418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1D6ACD1-2C03-D94B-A821-C77EBA0465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0786" y="3355809"/>
            <a:ext cx="698500" cy="5207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7E2241-91B7-3F4A-971C-B951628D9C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2938" y="4960810"/>
            <a:ext cx="2128658" cy="14486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DC03B3E-5A30-374F-ADD6-F4C2B951A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6220" y="4960810"/>
            <a:ext cx="2038330" cy="14486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71C287-90D5-A24F-B934-F72057CA95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9016" y="2006710"/>
            <a:ext cx="304800" cy="3175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C2056E3-9246-004C-8A75-9A6B83FFB6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3146" y="3186268"/>
            <a:ext cx="596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3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3087689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70C0"/>
                </a:solidFill>
              </a:rPr>
              <a:t>1.1 Inecuaciones en dominios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7EC01A6-9C12-5740-95BD-27DAC10D8B97}"/>
              </a:ext>
            </a:extLst>
          </p:cNvPr>
          <p:cNvSpPr/>
          <p:nvPr/>
        </p:nvSpPr>
        <p:spPr>
          <a:xfrm>
            <a:off x="2069318" y="3099816"/>
            <a:ext cx="365760" cy="4846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A55E32F-F117-3048-9A57-14E880D61BF7}"/>
              </a:ext>
            </a:extLst>
          </p:cNvPr>
          <p:cNvSpPr/>
          <p:nvPr/>
        </p:nvSpPr>
        <p:spPr>
          <a:xfrm>
            <a:off x="1347593" y="4507992"/>
            <a:ext cx="365760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2077FC-04C9-0548-A407-139BBEF45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614" y="255140"/>
            <a:ext cx="3454400" cy="685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4BAB76-6E0B-C24E-AF5D-7EAD30C2C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167" y="179635"/>
            <a:ext cx="3975100" cy="9017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AA3581-8E9D-A443-BD52-A7EB7DA29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615" y="1388059"/>
            <a:ext cx="2507118" cy="17117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966325-B051-CC44-8758-8F2972D1E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535" y="1384647"/>
            <a:ext cx="2520779" cy="17151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89A9F7D-AC6B-9944-99CD-9AC3CE4CA3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5116" y="1400436"/>
            <a:ext cx="2345145" cy="16993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25ADC8-CF47-F54E-9A21-D2EBF73FE5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8439" y="3342132"/>
            <a:ext cx="2715272" cy="19110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8261547-CEF5-9343-8671-2C1C1A383F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3368" y="3342131"/>
            <a:ext cx="2652717" cy="19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09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2643725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Distribución probabilidad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E6DB658-A361-BC42-BCAD-A2487EBB9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770" y="541325"/>
            <a:ext cx="8102600" cy="1309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EAB672-7B4C-5749-B1B1-B31A0C8BCD6B}"/>
              </a:ext>
            </a:extLst>
          </p:cNvPr>
          <p:cNvSpPr txBox="1"/>
          <p:nvPr/>
        </p:nvSpPr>
        <p:spPr>
          <a:xfrm>
            <a:off x="3969016" y="143810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DISTRIBUCIÓN BINOMIAL: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8F4F16D-0D39-084D-9741-C1097720B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886" y="1954646"/>
            <a:ext cx="7137400" cy="635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6C35B8E-5CA6-F544-9B62-EE608C0A7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937" y="1941946"/>
            <a:ext cx="342900" cy="3302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EB749F4-C727-DA45-BAF6-68BE8BF061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987" y="2881302"/>
            <a:ext cx="596900" cy="4191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4A0A97-2B54-EE4B-B0ED-C5EB81799A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1316" y="2881302"/>
            <a:ext cx="2145688" cy="15443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616B6A6-6238-2B41-828A-D69DC3588B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6530" y="2881302"/>
            <a:ext cx="723900" cy="5207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980CB36-25B5-694E-81A3-3029626EE7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8020" y="2855103"/>
            <a:ext cx="2282152" cy="1596700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00DBD7A1-D305-C846-AA02-91030CAB3D78}"/>
              </a:ext>
            </a:extLst>
          </p:cNvPr>
          <p:cNvSpPr/>
          <p:nvPr/>
        </p:nvSpPr>
        <p:spPr>
          <a:xfrm>
            <a:off x="8179345" y="3556084"/>
            <a:ext cx="1595322" cy="24553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08058D2-6C54-CD40-9DE9-48051623FA8C}"/>
              </a:ext>
            </a:extLst>
          </p:cNvPr>
          <p:cNvSpPr txBox="1"/>
          <p:nvPr/>
        </p:nvSpPr>
        <p:spPr>
          <a:xfrm>
            <a:off x="10447763" y="2772082"/>
            <a:ext cx="165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Binomial</a:t>
            </a:r>
          </a:p>
          <a:p>
            <a:r>
              <a:rPr lang="es-ES" sz="2000" dirty="0"/>
              <a:t>acumulada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DE83088-F292-964A-99D6-57E1485D7C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4093" y="4663543"/>
            <a:ext cx="1967340" cy="140129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3E0900B-D740-7545-9B84-2B9ABD4D10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0351" y="4544225"/>
            <a:ext cx="2119630" cy="154430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2BE13E1-EBEA-CF4E-8F75-B185C93B86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4605" y="4557902"/>
            <a:ext cx="698500" cy="5207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D2DC7651-ADF1-9F41-AA2E-723512BA58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47729" y="4639857"/>
            <a:ext cx="2128658" cy="14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4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2643725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Distribución probabilidad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EAB672-7B4C-5749-B1B1-B31A0C8BCD6B}"/>
              </a:ext>
            </a:extLst>
          </p:cNvPr>
          <p:cNvSpPr txBox="1"/>
          <p:nvPr/>
        </p:nvSpPr>
        <p:spPr>
          <a:xfrm>
            <a:off x="3969015" y="143810"/>
            <a:ext cx="6937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SACAMOS LOS VALORES PUNTUALES (SIN ACUMULAR)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DA137A-9412-E145-AF3F-119DB0EC7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934" y="4386940"/>
            <a:ext cx="2529155" cy="174822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75E3A78-D48C-E74D-9843-CCB0EDA8A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934" y="744199"/>
            <a:ext cx="2128659" cy="151090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665989E-C30E-EB42-8D4F-A51DD1BF8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217" y="744199"/>
            <a:ext cx="2145688" cy="154430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ECF7CF1-DFCE-594D-8FD9-A304BF816E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6529" y="744199"/>
            <a:ext cx="2119630" cy="15443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5F3E76F-C9E2-5440-8DCB-22382DC164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8883" y="789432"/>
            <a:ext cx="660400" cy="4953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7300342-23E4-014A-833E-8662ECC01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1593" y="2500454"/>
            <a:ext cx="1384300" cy="10922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8DBCA17A-7467-9C45-8715-7DEA9787F2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9125" y="2500454"/>
            <a:ext cx="711200" cy="5080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D28EB48-A449-3A4E-8201-9DADB2652611}"/>
              </a:ext>
            </a:extLst>
          </p:cNvPr>
          <p:cNvSpPr txBox="1"/>
          <p:nvPr/>
        </p:nvSpPr>
        <p:spPr>
          <a:xfrm>
            <a:off x="6232337" y="3637953"/>
            <a:ext cx="2158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Subimos al 3 y le damos al igual</a:t>
            </a:r>
            <a:endParaRPr lang="es-ES" sz="2000" u="sng" dirty="0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F5CAD07D-297C-8D49-92A1-E86825A019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4707" y="2450592"/>
            <a:ext cx="2277943" cy="163880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1DCDFFA2-36DD-F940-8F62-AC5C5F62E0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2934" y="2450592"/>
            <a:ext cx="2000021" cy="1461008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B43587B-3999-6647-8850-157ED66E0B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37032" y="2450592"/>
            <a:ext cx="711200" cy="5080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DB8E7A7E-7F97-DE4E-BDEC-E54B47298C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6405" y="728213"/>
            <a:ext cx="596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28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2643725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Distribución probabilidad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EAB672-7B4C-5749-B1B1-B31A0C8BCD6B}"/>
              </a:ext>
            </a:extLst>
          </p:cNvPr>
          <p:cNvSpPr txBox="1"/>
          <p:nvPr/>
        </p:nvSpPr>
        <p:spPr>
          <a:xfrm>
            <a:off x="3969016" y="143810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DISTRIBUCIÓN NORMAL: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5818E0-4E54-8F4C-9456-36183DFC3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463" y="3587422"/>
            <a:ext cx="2128659" cy="15109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57EC62-E8EF-C949-BFC8-2D9FFA45A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746" y="3587422"/>
            <a:ext cx="2145688" cy="15443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1D6ACD1-2C03-D94B-A821-C77EBA046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2058" y="3580166"/>
            <a:ext cx="698500" cy="5207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C2056E3-9246-004C-8A75-9A6B83FFB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8672" y="3431558"/>
            <a:ext cx="596900" cy="4191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F8A64C0-610A-844E-9643-300DDB395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2137" y="552722"/>
            <a:ext cx="8012052" cy="1519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6C29F09-9E2C-F249-890E-B72CD633D6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8463" y="2180350"/>
            <a:ext cx="7899400" cy="12446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407FB01-1DD2-7248-93A5-7F6FCEC0CF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2926" y="3580166"/>
            <a:ext cx="2110609" cy="151815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A907126-6646-684A-97D5-D176601204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3063" y="5195873"/>
            <a:ext cx="2128659" cy="152269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58A3D09-484A-C24A-8542-E480403DD7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1746" y="5195873"/>
            <a:ext cx="2077067" cy="152269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6319DFF-7FAF-CA4C-8E31-113A0C9F61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9063" y="2253855"/>
            <a:ext cx="279400" cy="241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9193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2643725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Distribución probabilidad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EAB672-7B4C-5749-B1B1-B31A0C8BCD6B}"/>
              </a:ext>
            </a:extLst>
          </p:cNvPr>
          <p:cNvSpPr txBox="1"/>
          <p:nvPr/>
        </p:nvSpPr>
        <p:spPr>
          <a:xfrm>
            <a:off x="3969016" y="143810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DISTRIBUCIÓN NORMAL: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1F8A64C0-610A-844E-9643-300DDB395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137" y="552722"/>
            <a:ext cx="8012052" cy="1519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8C7FFC4-AE6E-464B-AC65-328F4E436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463" y="2241550"/>
            <a:ext cx="7955726" cy="26921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0BC9E1E-24BF-7E45-BA6C-99C836639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587" y="2241550"/>
            <a:ext cx="304800" cy="228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5091A4F-7493-6C40-AE11-5DF135DB8CAA}"/>
              </a:ext>
            </a:extLst>
          </p:cNvPr>
          <p:cNvSpPr txBox="1"/>
          <p:nvPr/>
        </p:nvSpPr>
        <p:spPr>
          <a:xfrm>
            <a:off x="4072136" y="5103646"/>
            <a:ext cx="5383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Con calculadora se hace igual que antes…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08B89A2-29F9-3148-819F-765ADA667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5161" y="5192146"/>
            <a:ext cx="2090866" cy="14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7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8" y="0"/>
            <a:ext cx="3145941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070C0"/>
                </a:solidFill>
              </a:rPr>
              <a:t>1,1 Inecuaciones en dominios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7EC01A6-9C12-5740-95BD-27DAC10D8B97}"/>
              </a:ext>
            </a:extLst>
          </p:cNvPr>
          <p:cNvSpPr/>
          <p:nvPr/>
        </p:nvSpPr>
        <p:spPr>
          <a:xfrm>
            <a:off x="2069318" y="3099816"/>
            <a:ext cx="365760" cy="4846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A55E32F-F117-3048-9A57-14E880D61BF7}"/>
              </a:ext>
            </a:extLst>
          </p:cNvPr>
          <p:cNvSpPr/>
          <p:nvPr/>
        </p:nvSpPr>
        <p:spPr>
          <a:xfrm>
            <a:off x="1347593" y="4507992"/>
            <a:ext cx="365760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AA3581-8E9D-A443-BD52-A7EB7DA29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615" y="1388059"/>
            <a:ext cx="2507118" cy="17117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966325-B051-CC44-8758-8F2972D1E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535" y="1384647"/>
            <a:ext cx="2520779" cy="17151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2E8919C-1884-0648-93DD-B1ED050F1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216" y="253045"/>
            <a:ext cx="2717800" cy="9398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B60CB38-85EB-0849-B739-3693278179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5423" y="367345"/>
            <a:ext cx="2730500" cy="71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87F2190-BE27-DA49-B260-9BC7B6292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5116" y="1384647"/>
            <a:ext cx="2460141" cy="171516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657E7BC-FE94-E64D-82DA-D9B2D40283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1164" y="3405918"/>
            <a:ext cx="2926949" cy="20135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79CA0AF-D75C-1C45-8669-C499E43B77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416" y="3405918"/>
            <a:ext cx="2825016" cy="20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6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200722"/>
            <a:ext cx="2643725" cy="727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1.2 ecuaciones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7EC01A6-9C12-5740-95BD-27DAC10D8B97}"/>
              </a:ext>
            </a:extLst>
          </p:cNvPr>
          <p:cNvSpPr/>
          <p:nvPr/>
        </p:nvSpPr>
        <p:spPr>
          <a:xfrm>
            <a:off x="2077497" y="3081799"/>
            <a:ext cx="365760" cy="4846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A55E32F-F117-3048-9A57-14E880D61BF7}"/>
              </a:ext>
            </a:extLst>
          </p:cNvPr>
          <p:cNvSpPr/>
          <p:nvPr/>
        </p:nvSpPr>
        <p:spPr>
          <a:xfrm>
            <a:off x="1466761" y="3566431"/>
            <a:ext cx="486545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9A195A-64F1-DC40-8BAC-FB2A4F907487}"/>
              </a:ext>
            </a:extLst>
          </p:cNvPr>
          <p:cNvSpPr txBox="1"/>
          <p:nvPr/>
        </p:nvSpPr>
        <p:spPr>
          <a:xfrm>
            <a:off x="3959969" y="278418"/>
            <a:ext cx="5486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1. Pulsamos Menú y nos movemos con el cursor hasta A-</a:t>
            </a:r>
            <a:r>
              <a:rPr lang="es-ES" sz="2000" dirty="0" err="1"/>
              <a:t>Equation</a:t>
            </a:r>
            <a:r>
              <a:rPr lang="es-ES" sz="2000" dirty="0"/>
              <a:t> y le damos “=“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B128EA4-8EFC-5B44-B792-14C9F9A2E9C0}"/>
              </a:ext>
            </a:extLst>
          </p:cNvPr>
          <p:cNvSpPr txBox="1"/>
          <p:nvPr/>
        </p:nvSpPr>
        <p:spPr>
          <a:xfrm>
            <a:off x="3959969" y="1173104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2. Escogemos la opción 2- </a:t>
            </a:r>
            <a:r>
              <a:rPr lang="es-ES" sz="2000" dirty="0" err="1"/>
              <a:t>Polynomial</a:t>
            </a:r>
            <a:endParaRPr lang="es-ES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85D21A-9708-8340-A6B7-329282D289E1}"/>
              </a:ext>
            </a:extLst>
          </p:cNvPr>
          <p:cNvSpPr txBox="1"/>
          <p:nvPr/>
        </p:nvSpPr>
        <p:spPr>
          <a:xfrm>
            <a:off x="3959969" y="1661133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3. Escogemos el grado entre 2 y 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33CAA3-2330-BD4A-AE47-130BF38F4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148" y="3074504"/>
            <a:ext cx="2584704" cy="18410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B7A8407-3655-1D42-B788-1E50459A9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042" y="3074504"/>
            <a:ext cx="2487642" cy="18410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443242-D85D-604B-A4B5-864F2FE56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4874" y="3074504"/>
            <a:ext cx="2634397" cy="186289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50AFBAD-4379-E941-B5BD-22ED3C8C5BB3}"/>
              </a:ext>
            </a:extLst>
          </p:cNvPr>
          <p:cNvSpPr txBox="1"/>
          <p:nvPr/>
        </p:nvSpPr>
        <p:spPr>
          <a:xfrm>
            <a:off x="3959969" y="2219828"/>
            <a:ext cx="745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4. Completamos los coeficientes dándole a “=“ y obtenemos las soluciones con cursor o “=“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36207B-6EC9-E24A-8154-78FF2C351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081" y="5062329"/>
            <a:ext cx="2444798" cy="147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1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200722"/>
            <a:ext cx="2643725" cy="727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1.2 ecuaciones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7EC01A6-9C12-5740-95BD-27DAC10D8B97}"/>
              </a:ext>
            </a:extLst>
          </p:cNvPr>
          <p:cNvSpPr/>
          <p:nvPr/>
        </p:nvSpPr>
        <p:spPr>
          <a:xfrm>
            <a:off x="2110415" y="3099815"/>
            <a:ext cx="365760" cy="4846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A55E32F-F117-3048-9A57-14E880D61BF7}"/>
              </a:ext>
            </a:extLst>
          </p:cNvPr>
          <p:cNvSpPr/>
          <p:nvPr/>
        </p:nvSpPr>
        <p:spPr>
          <a:xfrm>
            <a:off x="1487622" y="3553625"/>
            <a:ext cx="433645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43052D-59FF-3245-A8EF-C575D36DD874}"/>
              </a:ext>
            </a:extLst>
          </p:cNvPr>
          <p:cNvSpPr txBox="1"/>
          <p:nvPr/>
        </p:nvSpPr>
        <p:spPr>
          <a:xfrm>
            <a:off x="4471629" y="225022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EJERCICIOS PROPUESTOS: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689A0F8-0FD7-CF49-BF0F-7BF792442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629" y="815519"/>
            <a:ext cx="7330776" cy="4568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D4DB2F5-8A21-CB49-8927-BA9C7996F183}"/>
              </a:ext>
            </a:extLst>
          </p:cNvPr>
          <p:cNvSpPr/>
          <p:nvPr/>
        </p:nvSpPr>
        <p:spPr>
          <a:xfrm>
            <a:off x="4471629" y="5809115"/>
            <a:ext cx="5521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5"/>
              </a:rPr>
              <a:t>https://www.youtube.com/watch?v=drm3r6kpoXI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579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2643725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1.3 Cálculo de límites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7EC01A6-9C12-5740-95BD-27DAC10D8B97}"/>
              </a:ext>
            </a:extLst>
          </p:cNvPr>
          <p:cNvSpPr/>
          <p:nvPr/>
        </p:nvSpPr>
        <p:spPr>
          <a:xfrm>
            <a:off x="2106168" y="3087624"/>
            <a:ext cx="365760" cy="4846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A55E32F-F117-3048-9A57-14E880D61BF7}"/>
              </a:ext>
            </a:extLst>
          </p:cNvPr>
          <p:cNvSpPr/>
          <p:nvPr/>
        </p:nvSpPr>
        <p:spPr>
          <a:xfrm>
            <a:off x="677033" y="5580888"/>
            <a:ext cx="365760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E286CC-4CF8-1E4F-A799-7F5876C58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110" y="159890"/>
            <a:ext cx="3340100" cy="876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6C6C02D-74DF-8D4D-BD8F-7A3E0ACC62C6}"/>
              </a:ext>
            </a:extLst>
          </p:cNvPr>
          <p:cNvSpPr txBox="1"/>
          <p:nvPr/>
        </p:nvSpPr>
        <p:spPr>
          <a:xfrm>
            <a:off x="4182110" y="1240685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1. Pulsamos Menú – 1 - Calcular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2ED7B6-115A-7A49-BE9D-D5ABEC1C8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406" y="159890"/>
            <a:ext cx="2284730" cy="1622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68C2265-D1B2-8E44-A7BF-B5F85869241C}"/>
              </a:ext>
            </a:extLst>
          </p:cNvPr>
          <p:cNvSpPr txBox="1"/>
          <p:nvPr/>
        </p:nvSpPr>
        <p:spPr>
          <a:xfrm>
            <a:off x="4182110" y="1773002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2. Escribimos la función del límite con la x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1330B1-8FD6-E04C-AF36-D2264734CC25}"/>
              </a:ext>
            </a:extLst>
          </p:cNvPr>
          <p:cNvSpPr txBox="1"/>
          <p:nvPr/>
        </p:nvSpPr>
        <p:spPr>
          <a:xfrm>
            <a:off x="4182110" y="2427753"/>
            <a:ext cx="5486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3. Le damos al botón CALC y escribimos un número cercano al límite (en este caso x=1000000). Le damos al =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083100B-F030-724F-B8DA-BA11EACEAE3C}"/>
              </a:ext>
            </a:extLst>
          </p:cNvPr>
          <p:cNvSpPr/>
          <p:nvPr/>
        </p:nvSpPr>
        <p:spPr>
          <a:xfrm>
            <a:off x="1018409" y="3660648"/>
            <a:ext cx="365760" cy="2987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528204-8BE9-044E-910F-B71621CEB7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392" y="3572256"/>
            <a:ext cx="2971662" cy="20970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A29B154-05EF-0945-BB7B-32187DFB85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210" y="3572256"/>
            <a:ext cx="2987294" cy="208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3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2643725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1.3 Cálculo de límites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7EC01A6-9C12-5740-95BD-27DAC10D8B97}"/>
              </a:ext>
            </a:extLst>
          </p:cNvPr>
          <p:cNvSpPr/>
          <p:nvPr/>
        </p:nvSpPr>
        <p:spPr>
          <a:xfrm>
            <a:off x="2106168" y="3087624"/>
            <a:ext cx="365760" cy="4846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A55E32F-F117-3048-9A57-14E880D61BF7}"/>
              </a:ext>
            </a:extLst>
          </p:cNvPr>
          <p:cNvSpPr/>
          <p:nvPr/>
        </p:nvSpPr>
        <p:spPr>
          <a:xfrm>
            <a:off x="677033" y="5580888"/>
            <a:ext cx="365760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C6C02D-74DF-8D4D-BD8F-7A3E0ACC62C6}"/>
              </a:ext>
            </a:extLst>
          </p:cNvPr>
          <p:cNvSpPr txBox="1"/>
          <p:nvPr/>
        </p:nvSpPr>
        <p:spPr>
          <a:xfrm>
            <a:off x="6486398" y="3650488"/>
            <a:ext cx="5486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Este límite sin calculadora se resolvería por la regla de </a:t>
            </a:r>
            <a:r>
              <a:rPr lang="es-ES" sz="2000" dirty="0" err="1"/>
              <a:t>L´Hopital</a:t>
            </a:r>
            <a:r>
              <a:rPr lang="es-ES" sz="2000" dirty="0"/>
              <a:t>. </a:t>
            </a:r>
          </a:p>
          <a:p>
            <a:r>
              <a:rPr lang="es-ES" sz="2000" dirty="0"/>
              <a:t>Cerca de límite 0 tomamos x=0.00000001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083100B-F030-724F-B8DA-BA11EACEAE3C}"/>
              </a:ext>
            </a:extLst>
          </p:cNvPr>
          <p:cNvSpPr/>
          <p:nvPr/>
        </p:nvSpPr>
        <p:spPr>
          <a:xfrm>
            <a:off x="1018409" y="3660648"/>
            <a:ext cx="365760" cy="2987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826C0EB-BE8D-224A-9070-FE9F81330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464" y="3572256"/>
            <a:ext cx="1816100" cy="104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C6B3F6C-8012-DA4B-B690-70C752913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464" y="1404044"/>
            <a:ext cx="2740238" cy="193656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14EA990-3B9C-564A-91D3-9148AACF1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4464" y="141981"/>
            <a:ext cx="2222500" cy="1054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E54D4C6-0276-9E4E-8810-734B36F8A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6847" y="1407269"/>
            <a:ext cx="2710561" cy="193333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BE81FA7-F0F3-7540-ABBC-F3586E9502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4464" y="4812133"/>
            <a:ext cx="2740238" cy="196273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05F0106C-5F80-7B40-B0E0-1D65027FC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6847" y="4813908"/>
            <a:ext cx="2779608" cy="19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0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369189" y="0"/>
            <a:ext cx="2643725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1.3 Cálculo de límites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3" y="1240685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7EC01A6-9C12-5740-95BD-27DAC10D8B97}"/>
              </a:ext>
            </a:extLst>
          </p:cNvPr>
          <p:cNvSpPr/>
          <p:nvPr/>
        </p:nvSpPr>
        <p:spPr>
          <a:xfrm>
            <a:off x="2106168" y="3087624"/>
            <a:ext cx="365760" cy="4846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A55E32F-F117-3048-9A57-14E880D61BF7}"/>
              </a:ext>
            </a:extLst>
          </p:cNvPr>
          <p:cNvSpPr/>
          <p:nvPr/>
        </p:nvSpPr>
        <p:spPr>
          <a:xfrm>
            <a:off x="677033" y="5580888"/>
            <a:ext cx="365760" cy="29870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C6C02D-74DF-8D4D-BD8F-7A3E0ACC62C6}"/>
              </a:ext>
            </a:extLst>
          </p:cNvPr>
          <p:cNvSpPr txBox="1"/>
          <p:nvPr/>
        </p:nvSpPr>
        <p:spPr>
          <a:xfrm>
            <a:off x="4471629" y="225022"/>
            <a:ext cx="548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/>
              <a:t>OTROS PROPUESTOS: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083100B-F030-724F-B8DA-BA11EACEAE3C}"/>
              </a:ext>
            </a:extLst>
          </p:cNvPr>
          <p:cNvSpPr/>
          <p:nvPr/>
        </p:nvSpPr>
        <p:spPr>
          <a:xfrm>
            <a:off x="1018409" y="3660648"/>
            <a:ext cx="365760" cy="2987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7E61F9-075F-1442-818B-5FCE23CF6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629" y="785009"/>
            <a:ext cx="3675786" cy="911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F87C669-2C01-5141-9A0A-98BA1DC71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629" y="1982724"/>
            <a:ext cx="3530600" cy="1104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5A1557-4AC3-EE47-A22E-6B4127E30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628" y="3329939"/>
            <a:ext cx="2916723" cy="1000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9DF98FE-FE01-FC4C-A11B-F552C9F4E7BB}"/>
              </a:ext>
            </a:extLst>
          </p:cNvPr>
          <p:cNvSpPr/>
          <p:nvPr/>
        </p:nvSpPr>
        <p:spPr>
          <a:xfrm>
            <a:off x="4471628" y="5879592"/>
            <a:ext cx="5491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7"/>
              </a:rPr>
              <a:t>https://www.youtube.com/watch?v=F0Fsvq3JkHE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27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1F8E10-ED27-F74C-95B1-928156400F19}"/>
              </a:ext>
            </a:extLst>
          </p:cNvPr>
          <p:cNvSpPr txBox="1">
            <a:spLocks/>
          </p:cNvSpPr>
          <p:nvPr/>
        </p:nvSpPr>
        <p:spPr>
          <a:xfrm>
            <a:off x="520919" y="27091"/>
            <a:ext cx="2846752" cy="11960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0070C0"/>
                </a:solidFill>
              </a:rPr>
              <a:t>1.4 Obtener tabla de valores para representar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364E3E-1984-7642-9167-9D37778C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33" y="1252309"/>
            <a:ext cx="2599121" cy="5414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DB08D08-CE3B-2141-9D89-C4C360DE3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518" y="1556901"/>
            <a:ext cx="2735611" cy="18268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7651F77-D618-484A-8483-CAFA30978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643" y="1556901"/>
            <a:ext cx="2627137" cy="18635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0BCA80-01A0-2143-BFDA-7813B7400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4362" y="1556901"/>
            <a:ext cx="2537767" cy="18268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C0A016-8F36-074E-ACA3-8E5FC4210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518" y="3742473"/>
            <a:ext cx="2735611" cy="19401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B36C40-DF62-1442-A540-E75038B4D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7643" y="3742473"/>
            <a:ext cx="2823883" cy="19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86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{07BDA882-76A6-754A-949F-59448336C5C7}tf10001070</Template>
  <TotalTime>1189</TotalTime>
  <Words>571</Words>
  <Application>Microsoft Macintosh PowerPoint</Application>
  <PresentationFormat>Panorámica</PresentationFormat>
  <Paragraphs>92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Calibri</vt:lpstr>
      <vt:lpstr>Rockwell</vt:lpstr>
      <vt:lpstr>Rockwell Condensed</vt:lpstr>
      <vt:lpstr>Rockwell Extra Bold</vt:lpstr>
      <vt:lpstr>Times New Roman</vt:lpstr>
      <vt:lpstr>Wingdings</vt:lpstr>
      <vt:lpstr>Letras en madera</vt:lpstr>
      <vt:lpstr>calculadora científica (Modelo fx570spx/991spx)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calculadora científica (utilidades)</dc:title>
  <dc:creator>Usuario de Microsoft Office</dc:creator>
  <cp:lastModifiedBy>Usuario de Microsoft Office</cp:lastModifiedBy>
  <cp:revision>37</cp:revision>
  <dcterms:created xsi:type="dcterms:W3CDTF">2021-09-25T07:06:58Z</dcterms:created>
  <dcterms:modified xsi:type="dcterms:W3CDTF">2021-09-27T16:05:35Z</dcterms:modified>
</cp:coreProperties>
</file>