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5256" autoAdjust="0"/>
  </p:normalViewPr>
  <p:slideViewPr>
    <p:cSldViewPr snapToGrid="0">
      <p:cViewPr varScale="1">
        <p:scale>
          <a:sx n="41" d="100"/>
          <a:sy n="41" d="100"/>
        </p:scale>
        <p:origin x="3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47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95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58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https://www.youtube.com/embed/q4ug-VmXis0?feature=oembed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hyperlink" Target="http://creativecommons.org/licenses/by-nc-nd/4.0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://creativecommons.org/licenses/by-nc-nd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6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2700000">
            <a:off x="-575434" y="7294404"/>
            <a:ext cx="5226084" cy="4651230"/>
          </a:xfrm>
          <a:prstGeom prst="rect">
            <a:avLst/>
          </a:pr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357256" y="7123313"/>
            <a:ext cx="3200400" cy="320040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 rot="2700000">
            <a:off x="11477740" y="-1778356"/>
            <a:ext cx="9845556" cy="5838305"/>
          </a:xfrm>
          <a:prstGeom prst="rect">
            <a:avLst/>
          </a:pr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  <p:sp>
        <p:nvSpPr>
          <p:cNvPr id="87" name="Google Shape;87;p13"/>
          <p:cNvSpPr/>
          <p:nvPr/>
        </p:nvSpPr>
        <p:spPr>
          <a:xfrm>
            <a:off x="457200" y="-266700"/>
            <a:ext cx="190500" cy="8229600"/>
          </a:xfrm>
          <a:prstGeom prst="rect">
            <a:avLst/>
          </a:pr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13"/>
          <p:cNvGrpSpPr/>
          <p:nvPr/>
        </p:nvGrpSpPr>
        <p:grpSpPr>
          <a:xfrm>
            <a:off x="773940" y="815514"/>
            <a:ext cx="12116095" cy="4011325"/>
            <a:chOff x="0" y="-11198"/>
            <a:chExt cx="16154793" cy="5348434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0" y="-11198"/>
              <a:ext cx="16154793" cy="4216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377" b="1" dirty="0">
                  <a:solidFill>
                    <a:srgbClr val="FCE3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EXPRESAR MIS EMOCIONES.</a:t>
              </a:r>
              <a:endParaRPr dirty="0"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4522965"/>
              <a:ext cx="16154793" cy="814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302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/>
          <p:nvPr/>
        </p:nvSpPr>
        <p:spPr>
          <a:xfrm>
            <a:off x="13260022" y="5695486"/>
            <a:ext cx="5893514" cy="591993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368455" y="7123313"/>
            <a:ext cx="2930009" cy="293000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0B09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63" y="7717063"/>
            <a:ext cx="2193387" cy="215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2193" y="5951234"/>
            <a:ext cx="333298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78362" y="5470789"/>
            <a:ext cx="333298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97182" y="4369078"/>
            <a:ext cx="1582157" cy="158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2463" y="4794515"/>
            <a:ext cx="1582157" cy="158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07878" y="5143500"/>
            <a:ext cx="1582157" cy="158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52922" y="4352422"/>
            <a:ext cx="1582157" cy="158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5513" y="4545705"/>
            <a:ext cx="1582157" cy="158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40909" y="4904408"/>
            <a:ext cx="1582157" cy="158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38687" y="5541156"/>
            <a:ext cx="1582157" cy="158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40DCDB-39EA-4695-A646-84CB0ACEA8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67651" y="815514"/>
            <a:ext cx="3265734" cy="2708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6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6564147" y="5924480"/>
            <a:ext cx="3670412" cy="845296"/>
          </a:xfrm>
          <a:custGeom>
            <a:avLst/>
            <a:gdLst/>
            <a:ahLst/>
            <a:cxnLst/>
            <a:rect l="l" t="t" r="r" b="b"/>
            <a:pathLst>
              <a:path w="3616169" h="707361" extrusionOk="0">
                <a:moveTo>
                  <a:pt x="0" y="0"/>
                </a:moveTo>
                <a:lnTo>
                  <a:pt x="3616169" y="0"/>
                </a:lnTo>
                <a:lnTo>
                  <a:pt x="3616169" y="707361"/>
                </a:lnTo>
                <a:lnTo>
                  <a:pt x="0" y="707361"/>
                </a:lnTo>
                <a:close/>
              </a:path>
            </a:pathLst>
          </a:custGeom>
          <a:solidFill>
            <a:srgbClr val="004AAD"/>
          </a:solidFill>
          <a:ln>
            <a:noFill/>
          </a:ln>
        </p:spPr>
      </p:sp>
      <p:sp>
        <p:nvSpPr>
          <p:cNvPr id="111" name="Google Shape;111;p14"/>
          <p:cNvSpPr/>
          <p:nvPr/>
        </p:nvSpPr>
        <p:spPr>
          <a:xfrm>
            <a:off x="13689305" y="5541029"/>
            <a:ext cx="4801635" cy="482315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-2771276" y="-975683"/>
            <a:ext cx="6661596" cy="669145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16586188" y="8858250"/>
            <a:ext cx="1232725" cy="123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2700000">
            <a:off x="-3881515" y="4856486"/>
            <a:ext cx="6822830" cy="5552528"/>
          </a:xfrm>
          <a:prstGeom prst="rect">
            <a:avLst/>
          </a:pr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1309643" y="8858250"/>
            <a:ext cx="2105114" cy="21145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1304925" y="-1123950"/>
            <a:ext cx="2600325" cy="2600325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 r="5357"/>
          <a:stretch/>
        </p:blipFill>
        <p:spPr>
          <a:xfrm>
            <a:off x="11478471" y="-285788"/>
            <a:ext cx="5302779" cy="397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 l="7479" t="22655" r="60712" b="32872"/>
          <a:stretch/>
        </p:blipFill>
        <p:spPr>
          <a:xfrm>
            <a:off x="4116054" y="3147660"/>
            <a:ext cx="2155959" cy="228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5">
            <a:alphaModFix/>
          </a:blip>
          <a:srcRect l="4415" t="16436" r="55435" b="23099"/>
          <a:stretch/>
        </p:blipFill>
        <p:spPr>
          <a:xfrm>
            <a:off x="4063765" y="5195448"/>
            <a:ext cx="2140608" cy="2158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/>
          <p:nvPr/>
        </p:nvSpPr>
        <p:spPr>
          <a:xfrm>
            <a:off x="-1857375" y="5899179"/>
            <a:ext cx="3162300" cy="316230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6">
            <a:alphaModFix/>
          </a:blip>
          <a:srcRect t="15458" b="19816"/>
          <a:stretch/>
        </p:blipFill>
        <p:spPr>
          <a:xfrm>
            <a:off x="12504604" y="5874204"/>
            <a:ext cx="6162094" cy="354492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/>
          <p:nvPr/>
        </p:nvSpPr>
        <p:spPr>
          <a:xfrm>
            <a:off x="6482818" y="3487849"/>
            <a:ext cx="10496258" cy="2053180"/>
          </a:xfrm>
          <a:custGeom>
            <a:avLst/>
            <a:gdLst/>
            <a:ahLst/>
            <a:cxnLst/>
            <a:rect l="l" t="t" r="r" b="b"/>
            <a:pathLst>
              <a:path w="3616169" h="707361" extrusionOk="0">
                <a:moveTo>
                  <a:pt x="0" y="0"/>
                </a:moveTo>
                <a:lnTo>
                  <a:pt x="3616169" y="0"/>
                </a:lnTo>
                <a:lnTo>
                  <a:pt x="3616169" y="707361"/>
                </a:lnTo>
                <a:lnTo>
                  <a:pt x="0" y="707361"/>
                </a:lnTo>
                <a:close/>
              </a:path>
            </a:pathLst>
          </a:custGeom>
          <a:solidFill>
            <a:srgbClr val="004AAD"/>
          </a:solidFill>
          <a:ln>
            <a:noFill/>
          </a:ln>
        </p:spPr>
      </p:sp>
      <p:sp>
        <p:nvSpPr>
          <p:cNvPr id="125" name="Google Shape;125;p14"/>
          <p:cNvSpPr txBox="1"/>
          <p:nvPr/>
        </p:nvSpPr>
        <p:spPr>
          <a:xfrm>
            <a:off x="3419475" y="458163"/>
            <a:ext cx="9085129" cy="228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2" b="1" i="0" u="none" strike="noStrike" cap="none" dirty="0">
                <a:solidFill>
                  <a:srgbClr val="FCE38A"/>
                </a:solidFill>
                <a:latin typeface="Montserrat"/>
                <a:ea typeface="Montserrat"/>
                <a:cs typeface="Montserrat"/>
                <a:sym typeface="Montserrat"/>
              </a:rPr>
              <a:t>ME ENCUENTRO</a:t>
            </a:r>
            <a:endParaRPr dirty="0"/>
          </a:p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2" b="1" i="0" u="none" strike="noStrike" cap="none" dirty="0">
                <a:solidFill>
                  <a:srgbClr val="FCE38A"/>
                </a:solidFill>
                <a:latin typeface="Montserrat"/>
                <a:ea typeface="Montserrat"/>
                <a:cs typeface="Montserrat"/>
                <a:sym typeface="Montserrat"/>
              </a:rPr>
              <a:t>ME EXPRESO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4"/>
          <p:cNvSpPr txBox="1"/>
          <p:nvPr/>
        </p:nvSpPr>
        <p:spPr>
          <a:xfrm>
            <a:off x="6920203" y="5796035"/>
            <a:ext cx="29583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Trocchi"/>
                <a:ea typeface="Trocchi"/>
                <a:cs typeface="Trocchi"/>
                <a:sym typeface="Trocchi"/>
              </a:rPr>
              <a:t>50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Trocchi"/>
                <a:ea typeface="Trocchi"/>
                <a:cs typeface="Trocchi"/>
                <a:sym typeface="Trocchi"/>
              </a:rPr>
              <a:t> MINUTOS</a:t>
            </a:r>
            <a:endParaRPr sz="3000" dirty="0"/>
          </a:p>
        </p:txBody>
      </p:sp>
      <p:sp>
        <p:nvSpPr>
          <p:cNvPr id="2" name="Google Shape;86;p13">
            <a:extLst>
              <a:ext uri="{FF2B5EF4-FFF2-40B4-BE49-F238E27FC236}">
                <a16:creationId xmlns:a16="http://schemas.microsoft.com/office/drawing/2014/main" id="{7309DDE5-E1B9-4A3F-9EDB-F61A52EC535C}"/>
              </a:ext>
            </a:extLst>
          </p:cNvPr>
          <p:cNvSpPr/>
          <p:nvPr/>
        </p:nvSpPr>
        <p:spPr>
          <a:xfrm rot="2700000">
            <a:off x="14084438" y="-3000392"/>
            <a:ext cx="9845556" cy="5838305"/>
          </a:xfrm>
          <a:prstGeom prst="rect">
            <a:avLst/>
          </a:pr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  <p:sp>
        <p:nvSpPr>
          <p:cNvPr id="127" name="Google Shape;127;p14"/>
          <p:cNvSpPr txBox="1"/>
          <p:nvPr/>
        </p:nvSpPr>
        <p:spPr>
          <a:xfrm>
            <a:off x="6809530" y="3487849"/>
            <a:ext cx="9710681" cy="170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Trocchi"/>
                <a:ea typeface="Trocchi"/>
                <a:cs typeface="Trocchi"/>
                <a:sym typeface="Trocchi"/>
              </a:rPr>
              <a:t>CONOCER CÓMO HAN VIVIDO LOS ALUMNOS/AS ESTA SITUACIÓN Y POSIBILITAR LA EXPRESIÓN EMOCIONAL DEL ALUMNADO.</a:t>
            </a:r>
            <a:endParaRPr sz="3000" dirty="0"/>
          </a:p>
        </p:txBody>
      </p:sp>
      <p:sp>
        <p:nvSpPr>
          <p:cNvPr id="4" name="Google Shape;110;p14">
            <a:extLst>
              <a:ext uri="{FF2B5EF4-FFF2-40B4-BE49-F238E27FC236}">
                <a16:creationId xmlns:a16="http://schemas.microsoft.com/office/drawing/2014/main" id="{37863BB7-40FB-49BB-9D06-92EA9FA31899}"/>
              </a:ext>
            </a:extLst>
          </p:cNvPr>
          <p:cNvSpPr/>
          <p:nvPr/>
        </p:nvSpPr>
        <p:spPr>
          <a:xfrm>
            <a:off x="8210550" y="6921786"/>
            <a:ext cx="4372474" cy="2993739"/>
          </a:xfrm>
          <a:custGeom>
            <a:avLst/>
            <a:gdLst/>
            <a:ahLst/>
            <a:cxnLst/>
            <a:rect l="l" t="t" r="r" b="b"/>
            <a:pathLst>
              <a:path w="3616169" h="707361" extrusionOk="0">
                <a:moveTo>
                  <a:pt x="0" y="0"/>
                </a:moveTo>
                <a:lnTo>
                  <a:pt x="3616169" y="0"/>
                </a:lnTo>
                <a:lnTo>
                  <a:pt x="3616169" y="707361"/>
                </a:lnTo>
                <a:lnTo>
                  <a:pt x="0" y="707361"/>
                </a:lnTo>
                <a:close/>
              </a:path>
            </a:pathLst>
          </a:custGeom>
          <a:solidFill>
            <a:srgbClr val="004AAD"/>
          </a:solidFill>
          <a:ln>
            <a:noFill/>
          </a:ln>
        </p:spPr>
      </p:sp>
      <p:sp>
        <p:nvSpPr>
          <p:cNvPr id="5" name="Google Shape;128;p14">
            <a:extLst>
              <a:ext uri="{FF2B5EF4-FFF2-40B4-BE49-F238E27FC236}">
                <a16:creationId xmlns:a16="http://schemas.microsoft.com/office/drawing/2014/main" id="{ACAAC6E3-5E5B-4412-AEEF-218D3E20BA16}"/>
              </a:ext>
            </a:extLst>
          </p:cNvPr>
          <p:cNvSpPr txBox="1"/>
          <p:nvPr/>
        </p:nvSpPr>
        <p:spPr>
          <a:xfrm>
            <a:off x="7716052" y="6026214"/>
            <a:ext cx="4962103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261" dirty="0">
              <a:solidFill>
                <a:srgbClr val="FFFFFF"/>
              </a:solidFill>
              <a:latin typeface="Trocchi"/>
              <a:sym typeface="Trocchi"/>
            </a:endParaRPr>
          </a:p>
          <a:p>
            <a:pPr marL="457200" marR="0" lvl="0" indent="-45720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  <a:latin typeface="Trocchi"/>
                <a:sym typeface="Trocchi"/>
              </a:rPr>
              <a:t>CARTULINAS DE COLORES CORTADAS EN CUARTILLAS</a:t>
            </a:r>
          </a:p>
          <a:p>
            <a:pPr marL="457200" marR="0" lvl="0" indent="-45720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  <a:latin typeface="Trocchi"/>
                <a:sym typeface="Trocchi"/>
              </a:rPr>
              <a:t>ROTULADORES CORLORES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82F47F-FD81-447F-9906-86A44E75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88" y="6742078"/>
            <a:ext cx="4527192" cy="35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6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 rot="2700000">
            <a:off x="-5512297" y="-2069780"/>
            <a:ext cx="6566893" cy="8260075"/>
          </a:xfrm>
          <a:prstGeom prst="rect">
            <a:avLst/>
          </a:pr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"/>
          <p:cNvSpPr/>
          <p:nvPr/>
        </p:nvSpPr>
        <p:spPr>
          <a:xfrm rot="2700000">
            <a:off x="16333292" y="4443744"/>
            <a:ext cx="6566893" cy="7815553"/>
          </a:xfrm>
          <a:prstGeom prst="rect">
            <a:avLst/>
          </a:pr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507800" y="583883"/>
            <a:ext cx="1327550" cy="13335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16813020" y="4067875"/>
            <a:ext cx="2460218" cy="2460218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15392178" y="-1088303"/>
            <a:ext cx="4215112" cy="423400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16"/>
          <p:cNvGrpSpPr/>
          <p:nvPr/>
        </p:nvGrpSpPr>
        <p:grpSpPr>
          <a:xfrm>
            <a:off x="3642295" y="136535"/>
            <a:ext cx="10290594" cy="3852983"/>
            <a:chOff x="0" y="-20184"/>
            <a:chExt cx="13720792" cy="5137310"/>
          </a:xfrm>
        </p:grpSpPr>
        <p:sp>
          <p:nvSpPr>
            <p:cNvPr id="158" name="Google Shape;158;p16"/>
            <p:cNvSpPr txBox="1"/>
            <p:nvPr/>
          </p:nvSpPr>
          <p:spPr>
            <a:xfrm>
              <a:off x="0" y="-20184"/>
              <a:ext cx="13720792" cy="4023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29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 b="1" i="0" u="none" strike="noStrike" cap="none" dirty="0">
                  <a:solidFill>
                    <a:srgbClr val="FCE3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CUENTO</a:t>
              </a:r>
              <a:endParaRPr dirty="0"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 b="1" i="0" u="none" strike="noStrike" cap="none" dirty="0">
                  <a:solidFill>
                    <a:srgbClr val="FCE3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"ASÍ ES LA VIDA“ (</a:t>
              </a:r>
              <a:r>
                <a:rPr lang="en-US" sz="5600" b="1" i="0" u="none" strike="noStrike" cap="none" dirty="0" err="1">
                  <a:solidFill>
                    <a:srgbClr val="FCE3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youtube</a:t>
              </a:r>
              <a:r>
                <a:rPr lang="en-US" sz="5600" b="1" i="0" u="none" strike="noStrike" cap="none" dirty="0">
                  <a:solidFill>
                    <a:srgbClr val="FCE3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dirty="0"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45" b="1" i="0" u="none" strike="noStrike" cap="none" dirty="0">
                  <a:solidFill>
                    <a:srgbClr val="FCE3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</a:t>
              </a:r>
              <a:endParaRPr dirty="0"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0" y="4337459"/>
              <a:ext cx="13720792" cy="779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288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6"/>
          <p:cNvSpPr/>
          <p:nvPr/>
        </p:nvSpPr>
        <p:spPr>
          <a:xfrm>
            <a:off x="14785563" y="-381000"/>
            <a:ext cx="1232725" cy="123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 rotWithShape="1">
          <a:blip r:embed="rId5">
            <a:alphaModFix/>
          </a:blip>
          <a:srcRect b="4080"/>
          <a:stretch/>
        </p:blipFill>
        <p:spPr>
          <a:xfrm>
            <a:off x="1856355" y="3772778"/>
            <a:ext cx="5231181" cy="526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Elementos multimedia en línea 3" title="Así es la vida">
            <a:hlinkClick r:id="" action="ppaction://media"/>
            <a:extLst>
              <a:ext uri="{FF2B5EF4-FFF2-40B4-BE49-F238E27FC236}">
                <a16:creationId xmlns:a16="http://schemas.microsoft.com/office/drawing/2014/main" id="{B4217FC7-5B65-40EC-A8D4-EABED727AB97}"/>
              </a:ext>
            </a:extLst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3946" y="3772778"/>
            <a:ext cx="8178451" cy="526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6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/>
          <p:nvPr/>
        </p:nvSpPr>
        <p:spPr>
          <a:xfrm>
            <a:off x="12943798" y="5143500"/>
            <a:ext cx="5677104" cy="57025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-2771276" y="-975683"/>
            <a:ext cx="6661596" cy="669145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 rot="2700000">
            <a:off x="13349533" y="-2141824"/>
            <a:ext cx="7846580" cy="4932891"/>
          </a:xfrm>
          <a:prstGeom prst="rect">
            <a:avLst/>
          </a:pr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16586188" y="8858250"/>
            <a:ext cx="1232725" cy="123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16440150" y="6633547"/>
            <a:ext cx="3162300" cy="316230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 rot="2700000">
            <a:off x="-3881515" y="4888017"/>
            <a:ext cx="6822830" cy="5552528"/>
          </a:xfrm>
          <a:prstGeom prst="rect">
            <a:avLst/>
          </a:pr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1309643" y="8858250"/>
            <a:ext cx="2105114" cy="21145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1304925" y="-1123950"/>
            <a:ext cx="2600325" cy="2600325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15"/>
          <p:cNvGrpSpPr/>
          <p:nvPr/>
        </p:nvGrpSpPr>
        <p:grpSpPr>
          <a:xfrm>
            <a:off x="3568898" y="210815"/>
            <a:ext cx="11112865" cy="3528383"/>
            <a:chOff x="-88372" y="-1007342"/>
            <a:chExt cx="14817153" cy="4704511"/>
          </a:xfrm>
        </p:grpSpPr>
        <p:sp>
          <p:nvSpPr>
            <p:cNvPr id="144" name="Google Shape;144;p15"/>
            <p:cNvSpPr txBox="1"/>
            <p:nvPr/>
          </p:nvSpPr>
          <p:spPr>
            <a:xfrm>
              <a:off x="-88372" y="-1007342"/>
              <a:ext cx="14817153" cy="3047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102" b="1" i="0" u="none" strike="noStrike" cap="none" dirty="0">
                  <a:solidFill>
                    <a:srgbClr val="FCE3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 ENCUENTRO</a:t>
              </a:r>
              <a:endParaRPr dirty="0"/>
            </a:p>
            <a:p>
              <a:pPr marL="0" marR="0" lvl="0" indent="0" algn="ctr" rtl="0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102" b="1" i="0" u="none" strike="noStrike" cap="none" dirty="0">
                  <a:solidFill>
                    <a:srgbClr val="FCE3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 EXPRESO</a:t>
              </a:r>
              <a:endParaRPr dirty="0"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0" y="3207670"/>
              <a:ext cx="10892493" cy="489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7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5641779" y="4927603"/>
            <a:ext cx="6111600" cy="3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8933" marR="0" lvl="1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95"/>
            </a:pPr>
            <a:endParaRPr sz="3695" b="0" i="0" u="none" strike="noStrike" cap="none" dirty="0">
              <a:solidFill>
                <a:srgbClr val="FFFFFF"/>
              </a:solidFill>
              <a:latin typeface="Trocchi"/>
              <a:ea typeface="Trocchi"/>
              <a:cs typeface="Trocchi"/>
              <a:sym typeface="Trocchi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b="4080"/>
          <a:stretch/>
        </p:blipFill>
        <p:spPr>
          <a:xfrm>
            <a:off x="14345411" y="6195861"/>
            <a:ext cx="2857139" cy="28737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7;p14">
            <a:extLst>
              <a:ext uri="{FF2B5EF4-FFF2-40B4-BE49-F238E27FC236}">
                <a16:creationId xmlns:a16="http://schemas.microsoft.com/office/drawing/2014/main" id="{DED1BCBE-65DB-4F55-BC6F-995AA515144D}"/>
              </a:ext>
            </a:extLst>
          </p:cNvPr>
          <p:cNvSpPr txBox="1"/>
          <p:nvPr/>
        </p:nvSpPr>
        <p:spPr>
          <a:xfrm>
            <a:off x="5306863" y="1926710"/>
            <a:ext cx="9710681" cy="170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000"/>
                </a:solidFill>
                <a:latin typeface="Trocchi"/>
                <a:sym typeface="Trocchi"/>
              </a:rPr>
              <a:t>1. </a:t>
            </a:r>
            <a:r>
              <a:rPr lang="en-US" sz="3241" b="1" dirty="0">
                <a:solidFill>
                  <a:srgbClr val="FF0000"/>
                </a:solidFill>
                <a:latin typeface="Trocchi"/>
                <a:sym typeface="Trocchi"/>
              </a:rPr>
              <a:t>PREGUNTAS PARA DEBATE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5" name="Google Shape;127;p14">
            <a:extLst>
              <a:ext uri="{FF2B5EF4-FFF2-40B4-BE49-F238E27FC236}">
                <a16:creationId xmlns:a16="http://schemas.microsoft.com/office/drawing/2014/main" id="{6B9DE5BC-783B-43BF-A19F-D002E025BFB4}"/>
              </a:ext>
            </a:extLst>
          </p:cNvPr>
          <p:cNvSpPr txBox="1"/>
          <p:nvPr/>
        </p:nvSpPr>
        <p:spPr>
          <a:xfrm>
            <a:off x="3414757" y="3372074"/>
            <a:ext cx="10930654" cy="646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s-ES" sz="2800" b="1" dirty="0">
                <a:solidFill>
                  <a:srgbClr val="FFFF99"/>
                </a:solidFill>
              </a:rPr>
              <a:t>¿CÓMO ME SENTÍ  DURANTE EL CONFINAMIENTO?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s-ES" sz="800" b="1" dirty="0">
              <a:solidFill>
                <a:srgbClr val="FFFF99"/>
              </a:solidFill>
            </a:endParaRP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s-ES" sz="2800" b="1" dirty="0">
                <a:solidFill>
                  <a:srgbClr val="FFFF99"/>
                </a:solidFill>
              </a:rPr>
              <a:t>           ¿CÓMO ME ORGANIZE EN ESE MOMENTO? ¿Y AHORA?</a:t>
            </a: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s-ES" sz="400" b="1" dirty="0">
              <a:solidFill>
                <a:srgbClr val="FFFF99"/>
              </a:solidFill>
            </a:endParaRP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s-ES" sz="2800" b="1" dirty="0">
                <a:solidFill>
                  <a:srgbClr val="FFFF99"/>
                </a:solidFill>
              </a:rPr>
              <a:t>¿CÓMO ME HE RELACIONADO CON MI FAMILIA?</a:t>
            </a: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s-ES" sz="800" b="1" dirty="0">
              <a:solidFill>
                <a:srgbClr val="FFFF99"/>
              </a:solidFill>
            </a:endParaRP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s-ES" sz="2800" b="1" dirty="0">
                <a:solidFill>
                  <a:srgbClr val="FFFF99"/>
                </a:solidFill>
              </a:rPr>
              <a:t>            ¿QUÉ ECHÉ DE MENOS? (COSAS Y PERSONAS)</a:t>
            </a: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s-ES" sz="800" b="1" dirty="0">
              <a:solidFill>
                <a:srgbClr val="FFFF99"/>
              </a:solidFill>
            </a:endParaRP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s-ES" sz="2800" b="1" dirty="0">
                <a:solidFill>
                  <a:srgbClr val="FFFF99"/>
                </a:solidFill>
              </a:rPr>
              <a:t>      ¿QUÉ COSAS HE APRENDIDO?</a:t>
            </a: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s-ES" sz="800" b="1" dirty="0">
              <a:solidFill>
                <a:srgbClr val="FFFF99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s-ES" sz="2800" b="1" dirty="0">
                <a:solidFill>
                  <a:srgbClr val="FFFF99"/>
                </a:solidFill>
              </a:rPr>
              <a:t>Y, SI VOLVIERA A PASAR ¿CUÁL SERÍA AHORA MI ACTUTUD Y QUÉ COSAS MEJORARÍA?</a:t>
            </a: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s-ES" sz="2800" b="1" dirty="0">
              <a:solidFill>
                <a:srgbClr val="FFFF99"/>
              </a:solidFill>
            </a:endParaRPr>
          </a:p>
          <a:p>
            <a:pPr marL="0" marR="0" lvl="0" indent="0" algn="just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800" dirty="0">
              <a:solidFill>
                <a:schemeClr val="bg1"/>
              </a:solidFill>
            </a:endParaRPr>
          </a:p>
          <a:p>
            <a:pPr marL="0" marR="0" lvl="0" indent="0" algn="just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59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38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/>
        </p:nvSpPr>
        <p:spPr>
          <a:xfrm>
            <a:off x="3690151" y="270375"/>
            <a:ext cx="14249100" cy="9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2" b="0" i="0" u="none" strike="noStrike" cap="none" dirty="0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¿ </a:t>
            </a:r>
            <a:r>
              <a:rPr lang="en-US" sz="6892" b="0" i="0" u="none" strike="noStrike" cap="none" dirty="0" err="1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Cómo</a:t>
            </a:r>
            <a:r>
              <a:rPr lang="en-US" sz="6892" b="0" i="0" u="none" strike="noStrike" cap="none" dirty="0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 he </a:t>
            </a:r>
            <a:r>
              <a:rPr lang="en-US" sz="6892" b="0" i="0" u="none" strike="noStrike" cap="none" dirty="0" err="1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vivido</a:t>
            </a:r>
            <a:r>
              <a:rPr lang="en-US" sz="6892" b="0" i="0" u="none" strike="noStrike" cap="none" dirty="0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892" b="0" i="0" u="none" strike="noStrike" cap="none" dirty="0" err="1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esta</a:t>
            </a:r>
            <a:r>
              <a:rPr lang="en-US" sz="6892" b="0" i="0" u="none" strike="noStrike" cap="none" dirty="0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892" b="0" i="0" u="none" strike="noStrike" cap="none" dirty="0" err="1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situación</a:t>
            </a:r>
            <a:r>
              <a:rPr lang="en-US" sz="6892" b="0" i="0" u="none" strike="noStrike" cap="none" dirty="0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6892" b="0" i="0" u="none" strike="noStrike" cap="none" dirty="0">
              <a:solidFill>
                <a:srgbClr val="0B09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892" dirty="0">
              <a:solidFill>
                <a:srgbClr val="0B09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892" b="0" i="0" u="none" strike="noStrike" cap="none" dirty="0">
              <a:solidFill>
                <a:srgbClr val="0B09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400" b="0" i="0" u="none" strike="noStrike" cap="none" dirty="0">
              <a:solidFill>
                <a:srgbClr val="0B0962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just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¿</a:t>
            </a:r>
            <a:r>
              <a:rPr lang="en-US" sz="5400" b="0" i="0" u="none" strike="noStrike" cap="none" dirty="0" err="1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Cómo</a:t>
            </a:r>
            <a:r>
              <a:rPr lang="en-US" sz="5400" b="0" i="0" u="none" strike="noStrike" cap="none" dirty="0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 me he </a:t>
            </a:r>
            <a:r>
              <a:rPr lang="en-US" sz="5400" b="0" i="0" u="none" strike="noStrike" cap="none" dirty="0" err="1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sentido</a:t>
            </a:r>
            <a:r>
              <a:rPr lang="en-US" sz="5400" b="0" i="0" u="none" strike="noStrike" cap="none" dirty="0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?</a:t>
            </a:r>
            <a:endParaRPr dirty="0"/>
          </a:p>
          <a:p>
            <a:pPr marL="0" marR="0" lvl="0" indent="0" algn="ctr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99" dirty="0">
              <a:solidFill>
                <a:srgbClr val="0B0962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99" b="0" i="0" u="none" strike="noStrike" cap="none" dirty="0">
              <a:solidFill>
                <a:srgbClr val="0B0962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99" dirty="0">
              <a:solidFill>
                <a:srgbClr val="0B0962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99" b="0" i="0" u="none" strike="noStrike" cap="none" dirty="0">
              <a:solidFill>
                <a:srgbClr val="0B0962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99" dirty="0">
              <a:solidFill>
                <a:srgbClr val="0B0962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¿</a:t>
            </a:r>
            <a:r>
              <a:rPr lang="en-US" sz="5400" b="0" i="0" u="none" strike="noStrike" cap="none" dirty="0" err="1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Qué</a:t>
            </a:r>
            <a:r>
              <a:rPr lang="en-US" sz="5400" b="0" i="0" u="none" strike="noStrike" cap="none" dirty="0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5400" b="0" i="0" u="none" strike="noStrike" cap="none" dirty="0" err="1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cosas</a:t>
            </a:r>
            <a:r>
              <a:rPr lang="en-US" sz="5400" b="0" i="0" u="none" strike="noStrike" cap="none" dirty="0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 he </a:t>
            </a:r>
            <a:r>
              <a:rPr lang="en-US" sz="5400" b="0" i="0" u="none" strike="noStrike" cap="none" dirty="0" err="1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aprendido</a:t>
            </a:r>
            <a:r>
              <a:rPr lang="en-US" sz="5400" b="0" i="0" u="none" strike="noStrike" cap="none" dirty="0">
                <a:solidFill>
                  <a:srgbClr val="0B0962"/>
                </a:solidFill>
                <a:latin typeface="Arimo"/>
                <a:ea typeface="Arimo"/>
                <a:cs typeface="Arimo"/>
                <a:sym typeface="Arimo"/>
              </a:rPr>
              <a:t>?</a:t>
            </a:r>
            <a:endParaRPr dirty="0"/>
          </a:p>
          <a:p>
            <a:pPr marL="0" marR="0" lvl="0" indent="0" algn="just" rtl="0">
              <a:lnSpc>
                <a:spcPct val="140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 dirty="0">
              <a:solidFill>
                <a:srgbClr val="0B0962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just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2" b="0" i="0" u="none" strike="noStrike" cap="none" dirty="0">
                <a:solidFill>
                  <a:srgbClr val="0B096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0" marR="0" lvl="0" indent="0" algn="just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892" b="0" i="0" u="none" strike="noStrike" cap="none" dirty="0">
              <a:solidFill>
                <a:srgbClr val="0B09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-1980099" y="5655097"/>
            <a:ext cx="5148996" cy="517207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/>
          <p:nvPr/>
        </p:nvSpPr>
        <p:spPr>
          <a:xfrm rot="2700000">
            <a:off x="-4083547" y="-1131028"/>
            <a:ext cx="6566893" cy="8260075"/>
          </a:xfrm>
          <a:prstGeom prst="rect">
            <a:avLst/>
          </a:prstGeom>
          <a:solidFill>
            <a:srgbClr val="0B09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"/>
          <p:cNvSpPr/>
          <p:nvPr/>
        </p:nvSpPr>
        <p:spPr>
          <a:xfrm rot="2700000">
            <a:off x="17652503" y="4526822"/>
            <a:ext cx="6566893" cy="8260075"/>
          </a:xfrm>
          <a:prstGeom prst="rect">
            <a:avLst/>
          </a:prstGeom>
          <a:solidFill>
            <a:srgbClr val="0B09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1028700"/>
            <a:ext cx="1617423" cy="111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/>
          <p:nvPr/>
        </p:nvSpPr>
        <p:spPr>
          <a:xfrm>
            <a:off x="-272376" y="-523076"/>
            <a:ext cx="4219575" cy="4219575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15693825" y="9082088"/>
            <a:ext cx="2409825" cy="2409825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563" y="5655097"/>
            <a:ext cx="4464288" cy="446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18319" y="6352488"/>
            <a:ext cx="2201350" cy="186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61414" y="2562422"/>
            <a:ext cx="2409825" cy="204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64667" y="2604125"/>
            <a:ext cx="2409825" cy="204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73521" y="4545227"/>
            <a:ext cx="2845334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90605" y="4540184"/>
            <a:ext cx="2673925" cy="22646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7;p14">
            <a:extLst>
              <a:ext uri="{FF2B5EF4-FFF2-40B4-BE49-F238E27FC236}">
                <a16:creationId xmlns:a16="http://schemas.microsoft.com/office/drawing/2014/main" id="{434822FD-6D2C-4F9C-940B-0B8439D97448}"/>
              </a:ext>
            </a:extLst>
          </p:cNvPr>
          <p:cNvSpPr txBox="1"/>
          <p:nvPr/>
        </p:nvSpPr>
        <p:spPr>
          <a:xfrm>
            <a:off x="3820159" y="3254954"/>
            <a:ext cx="9710681" cy="230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 dirty="0">
                <a:solidFill>
                  <a:srgbClr val="FF0000"/>
                </a:solidFill>
              </a:rPr>
              <a:t>2. </a:t>
            </a:r>
            <a:r>
              <a:rPr lang="es-ES" sz="4000" b="1" dirty="0">
                <a:solidFill>
                  <a:srgbClr val="FF0000"/>
                </a:solidFill>
              </a:rPr>
              <a:t>ELABORACIÓN DE TARJETAS</a:t>
            </a:r>
          </a:p>
          <a:p>
            <a:pPr marL="0" marR="0" lvl="0" indent="0" algn="just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4000" b="1" dirty="0"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>
            <a:off x="457200" y="-266700"/>
            <a:ext cx="190500" cy="6858000"/>
          </a:xfrm>
          <a:prstGeom prst="rect">
            <a:avLst/>
          </a:pr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-1617168" y="5803035"/>
            <a:ext cx="4148734" cy="416733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4740" y="2696094"/>
            <a:ext cx="8194560" cy="631455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/>
          <p:nvPr/>
        </p:nvSpPr>
        <p:spPr>
          <a:xfrm>
            <a:off x="17220005" y="2409072"/>
            <a:ext cx="2593605" cy="260523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/>
          <p:nvPr/>
        </p:nvSpPr>
        <p:spPr>
          <a:xfrm rot="2700000">
            <a:off x="13375935" y="-2511294"/>
            <a:ext cx="7011416" cy="3963023"/>
          </a:xfrm>
          <a:prstGeom prst="rect">
            <a:avLst/>
          </a:pr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 rot="2700000">
            <a:off x="-1409393" y="8406516"/>
            <a:ext cx="5597025" cy="3760967"/>
          </a:xfrm>
          <a:prstGeom prst="rect">
            <a:avLst/>
          </a:pr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11496875" y="-1204912"/>
            <a:ext cx="4467225" cy="4467225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2016859" y="316635"/>
            <a:ext cx="6965798" cy="19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87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087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CONTINUACIÓN, CONSTRUIMOS NUESTRO MURAL DE EMOCIONES, UTILIZANDO LAS CUARTILLAS  DE LAS CARTULINAS DE COLORES</a:t>
            </a:r>
            <a:endParaRPr dirty="0"/>
          </a:p>
        </p:txBody>
      </p:sp>
      <p:pic>
        <p:nvPicPr>
          <p:cNvPr id="192" name="Google Shape;19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0" y="4401354"/>
            <a:ext cx="2785519" cy="244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9126" y="5928935"/>
            <a:ext cx="3038944" cy="244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4917" y="5938399"/>
            <a:ext cx="2715572" cy="243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95310" y="4401354"/>
            <a:ext cx="2715572" cy="244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25362" y="2696093"/>
            <a:ext cx="2785519" cy="261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64740" y="2696095"/>
            <a:ext cx="2864779" cy="244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740466" y="2873772"/>
            <a:ext cx="2884524" cy="244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839472" y="4348602"/>
            <a:ext cx="2785518" cy="250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854677" y="5803036"/>
            <a:ext cx="2884524" cy="253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481891" y="4410818"/>
            <a:ext cx="2939937" cy="243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636311" y="2821022"/>
            <a:ext cx="2785518" cy="250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601499" y="5896482"/>
            <a:ext cx="2820330" cy="243794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8"/>
          <p:cNvSpPr txBox="1"/>
          <p:nvPr/>
        </p:nvSpPr>
        <p:spPr>
          <a:xfrm>
            <a:off x="12694200" y="9591175"/>
            <a:ext cx="43809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00"/>
              <a:t>Equipos de Orientación Educativa y Psicopedagógica específicos de Convivencia Escolar y de Dificultades de Aprendizaje de la Región de Murcia.</a:t>
            </a:r>
            <a:r>
              <a:rPr lang="en-US" sz="550">
                <a:solidFill>
                  <a:srgbClr val="464646"/>
                </a:solidFill>
              </a:rPr>
              <a:t>Este obra está bajo una </a:t>
            </a:r>
            <a:r>
              <a:rPr lang="en-US" sz="550" u="sng">
                <a:solidFill>
                  <a:srgbClr val="464646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de Creative Commons Reconocimiento-NoComercial-SinObraDerivada 4.0 Internacional</a:t>
            </a:r>
            <a:r>
              <a:rPr lang="en-US" sz="550">
                <a:solidFill>
                  <a:srgbClr val="464646"/>
                </a:solidFill>
              </a:rPr>
              <a:t>.</a:t>
            </a:r>
            <a:endParaRPr sz="550">
              <a:solidFill>
                <a:srgbClr val="464646"/>
              </a:solidFill>
            </a:endParaRPr>
          </a:p>
        </p:txBody>
      </p:sp>
      <p:pic>
        <p:nvPicPr>
          <p:cNvPr id="205" name="Google Shape;205;p18" descr="Licencia de Creative Commons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7253153" y="9658379"/>
            <a:ext cx="970822" cy="47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>
            <a:off x="457200" y="-266700"/>
            <a:ext cx="190500" cy="6858000"/>
          </a:xfrm>
          <a:prstGeom prst="rect">
            <a:avLst/>
          </a:pr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-1617168" y="5803035"/>
            <a:ext cx="4148734" cy="416733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17220005" y="2409072"/>
            <a:ext cx="2593605" cy="260523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/>
          <p:nvPr/>
        </p:nvSpPr>
        <p:spPr>
          <a:xfrm rot="2700000">
            <a:off x="13375935" y="-2511294"/>
            <a:ext cx="7011416" cy="3963023"/>
          </a:xfrm>
          <a:prstGeom prst="rect">
            <a:avLst/>
          </a:prstGeom>
          <a:solidFill>
            <a:srgbClr val="FC5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 rot="2700000">
            <a:off x="-1409393" y="8406516"/>
            <a:ext cx="5597025" cy="3760967"/>
          </a:xfrm>
          <a:prstGeom prst="rect">
            <a:avLst/>
          </a:pr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11496875" y="-1204912"/>
            <a:ext cx="4467225" cy="4467225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CE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2152417" y="897361"/>
            <a:ext cx="11559363" cy="256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87" b="1" dirty="0">
                <a:solidFill>
                  <a:srgbClr val="FFFFFF"/>
                </a:solidFill>
                <a:latin typeface="Montserrat"/>
                <a:sym typeface="Montserrat"/>
              </a:rPr>
              <a:t>PEGAMOS NUESTRAS TARJETAS EN EL CORCHO DE CLASE</a:t>
            </a:r>
            <a:endParaRPr dirty="0"/>
          </a:p>
        </p:txBody>
      </p:sp>
      <p:sp>
        <p:nvSpPr>
          <p:cNvPr id="204" name="Google Shape;204;p18"/>
          <p:cNvSpPr txBox="1"/>
          <p:nvPr/>
        </p:nvSpPr>
        <p:spPr>
          <a:xfrm>
            <a:off x="12694200" y="9591175"/>
            <a:ext cx="43809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00"/>
              <a:t>Equipos de Orientación Educativa y Psicopedagógica específicos de Convivencia Escolar y de Dificultades de Aprendizaje de la Región de Murcia.</a:t>
            </a:r>
            <a:r>
              <a:rPr lang="en-US" sz="550">
                <a:solidFill>
                  <a:srgbClr val="464646"/>
                </a:solidFill>
              </a:rPr>
              <a:t>Este obra está bajo una </a:t>
            </a:r>
            <a:r>
              <a:rPr lang="en-US" sz="550" u="sng">
                <a:solidFill>
                  <a:srgbClr val="46464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de Creative Commons Reconocimiento-NoComercial-SinObraDerivada 4.0 Internacional</a:t>
            </a:r>
            <a:r>
              <a:rPr lang="en-US" sz="550">
                <a:solidFill>
                  <a:srgbClr val="464646"/>
                </a:solidFill>
              </a:rPr>
              <a:t>.</a:t>
            </a:r>
            <a:endParaRPr sz="550">
              <a:solidFill>
                <a:srgbClr val="464646"/>
              </a:solidFill>
            </a:endParaRPr>
          </a:p>
        </p:txBody>
      </p:sp>
      <p:pic>
        <p:nvPicPr>
          <p:cNvPr id="205" name="Google Shape;205;p18" descr="Licencia de Creative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53153" y="9658379"/>
            <a:ext cx="970822" cy="47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A73449-AC53-41B8-950F-89159D324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605" y="3950845"/>
            <a:ext cx="15515287" cy="48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242</Words>
  <Application>Microsoft Macintosh PowerPoint</Application>
  <PresentationFormat>Personalizado</PresentationFormat>
  <Paragraphs>47</Paragraphs>
  <Slides>7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Arial</vt:lpstr>
      <vt:lpstr>Wingdings</vt:lpstr>
      <vt:lpstr>Trocchi</vt:lpstr>
      <vt:lpstr>Montserrat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</dc:creator>
  <cp:lastModifiedBy>Usuario de Microsoft Office</cp:lastModifiedBy>
  <cp:revision>18</cp:revision>
  <dcterms:modified xsi:type="dcterms:W3CDTF">2020-10-14T04:08:16Z</dcterms:modified>
</cp:coreProperties>
</file>