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31"/>
  </p:notesMasterIdLst>
  <p:sldIdLst>
    <p:sldId id="262" r:id="rId2"/>
    <p:sldId id="283" r:id="rId3"/>
    <p:sldId id="331" r:id="rId4"/>
    <p:sldId id="330" r:id="rId5"/>
    <p:sldId id="332" r:id="rId6"/>
    <p:sldId id="356" r:id="rId7"/>
    <p:sldId id="333" r:id="rId8"/>
    <p:sldId id="341" r:id="rId9"/>
    <p:sldId id="334" r:id="rId10"/>
    <p:sldId id="342" r:id="rId11"/>
    <p:sldId id="344" r:id="rId12"/>
    <p:sldId id="343" r:id="rId13"/>
    <p:sldId id="335" r:id="rId14"/>
    <p:sldId id="345" r:id="rId15"/>
    <p:sldId id="347" r:id="rId16"/>
    <p:sldId id="348" r:id="rId17"/>
    <p:sldId id="346" r:id="rId18"/>
    <p:sldId id="349" r:id="rId19"/>
    <p:sldId id="350" r:id="rId20"/>
    <p:sldId id="351" r:id="rId21"/>
    <p:sldId id="352" r:id="rId22"/>
    <p:sldId id="353" r:id="rId23"/>
    <p:sldId id="336" r:id="rId24"/>
    <p:sldId id="337" r:id="rId25"/>
    <p:sldId id="354" r:id="rId26"/>
    <p:sldId id="338" r:id="rId27"/>
    <p:sldId id="339" r:id="rId28"/>
    <p:sldId id="340" r:id="rId29"/>
    <p:sldId id="355" r:id="rId3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DCE6F2"/>
    <a:srgbClr val="17375E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9812" autoAdjust="0"/>
  </p:normalViewPr>
  <p:slideViewPr>
    <p:cSldViewPr>
      <p:cViewPr varScale="1">
        <p:scale>
          <a:sx n="72" d="100"/>
          <a:sy n="72" d="100"/>
        </p:scale>
        <p:origin x="800" y="19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AA06-9FFA-41DA-B9B2-1B962CCBD311}" type="datetimeFigureOut">
              <a:rPr lang="es-ES" smtClean="0"/>
              <a:pPr/>
              <a:t>9/9/20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9202C-7DF5-4C6A-B56B-60CBA29074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79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itulo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titulo_2.jp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 rot="10800000">
            <a:off x="0" y="4299942"/>
            <a:ext cx="9144000" cy="84355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rgbClr val="2D8AD9"/>
              </a:gs>
            </a:gsLst>
            <a:lin ang="5400000" scaled="1"/>
            <a:tileRect/>
          </a:gradFill>
          <a:ln w="38100">
            <a:noFill/>
            <a:miter lim="800000"/>
            <a:headEnd/>
            <a:tailEnd/>
          </a:ln>
          <a:effectLst>
            <a:outerShdw dist="28398" dir="17793903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843558"/>
          </a:xfrm>
          <a:prstGeom prst="rect">
            <a:avLst/>
          </a:prstGeom>
          <a:gradFill rotWithShape="0">
            <a:gsLst>
              <a:gs pos="0">
                <a:schemeClr val="tx2">
                  <a:lumMod val="50000"/>
                </a:schemeClr>
              </a:gs>
              <a:gs pos="100000">
                <a:srgbClr val="2D8AD9"/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>
            <a:outerShdw dist="28398" dir="17793903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+mn-lt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843558"/>
          </a:xfrm>
          <a:prstGeom prst="rect">
            <a:avLst/>
          </a:prstGeom>
          <a:gradFill rotWithShape="0">
            <a:gsLst>
              <a:gs pos="0">
                <a:schemeClr val="tx2">
                  <a:lumMod val="50000"/>
                </a:schemeClr>
              </a:gs>
              <a:gs pos="100000">
                <a:srgbClr val="2D8AD9"/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>
            <a:outerShdw dist="28398" dir="17793903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+mn-lt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843558"/>
            <a:ext cx="9144000" cy="3456384"/>
          </a:xfrm>
          <a:prstGeom prst="rect">
            <a:avLst/>
          </a:prstGeom>
          <a:gradFill rotWithShape="0">
            <a:gsLst>
              <a:gs pos="0">
                <a:srgbClr val="04457B"/>
              </a:gs>
              <a:gs pos="100000">
                <a:srgbClr val="2D8AD9"/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>
            <a:outerShdw dist="28398" dir="17793903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vector lineas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95886"/>
            <a:ext cx="9180513" cy="1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 userDrawn="1"/>
        </p:nvSpPr>
        <p:spPr>
          <a:xfrm>
            <a:off x="0" y="4470247"/>
            <a:ext cx="9144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 userDrawn="1"/>
        </p:nvSpPr>
        <p:spPr>
          <a:xfrm>
            <a:off x="0" y="4650267"/>
            <a:ext cx="9144000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0" y="4758279"/>
            <a:ext cx="9144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 userDrawn="1"/>
        </p:nvSpPr>
        <p:spPr>
          <a:xfrm>
            <a:off x="0" y="0"/>
            <a:ext cx="9144000" cy="3395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35347" y="699542"/>
            <a:ext cx="1584325" cy="1296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s-ES" dirty="0"/>
              <a:t>1</a:t>
            </a:r>
          </a:p>
        </p:txBody>
      </p:sp>
      <p:sp>
        <p:nvSpPr>
          <p:cNvPr id="10" name="9 Título"/>
          <p:cNvSpPr>
            <a:spLocks noGrp="1"/>
          </p:cNvSpPr>
          <p:nvPr>
            <p:ph type="title" hasCustomPrompt="1"/>
          </p:nvPr>
        </p:nvSpPr>
        <p:spPr>
          <a:xfrm>
            <a:off x="1691680" y="1203598"/>
            <a:ext cx="7416824" cy="2407696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Publicación de contenidos en la web</a:t>
            </a:r>
          </a:p>
        </p:txBody>
      </p:sp>
    </p:spTree>
    <p:extLst>
      <p:ext uri="{BB962C8B-B14F-4D97-AF65-F5344CB8AC3E}">
        <p14:creationId xmlns:p14="http://schemas.microsoft.com/office/powerpoint/2010/main" val="25732236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0" y="0"/>
            <a:ext cx="9144000" cy="483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 userDrawn="1"/>
        </p:nvSpPr>
        <p:spPr>
          <a:xfrm>
            <a:off x="0" y="473199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 redondeado"/>
          <p:cNvSpPr/>
          <p:nvPr userDrawn="1"/>
        </p:nvSpPr>
        <p:spPr>
          <a:xfrm>
            <a:off x="107504" y="51470"/>
            <a:ext cx="360040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5266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0" y="0"/>
            <a:ext cx="9144000" cy="483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 userDrawn="1"/>
        </p:nvSpPr>
        <p:spPr>
          <a:xfrm>
            <a:off x="0" y="473199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0133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1" r:id="rId3"/>
    <p:sldLayoutId id="2147483657" r:id="rId4"/>
    <p:sldLayoutId id="2147483653" r:id="rId5"/>
    <p:sldLayoutId id="2147483654" r:id="rId6"/>
    <p:sldLayoutId id="2147483658" r:id="rId7"/>
    <p:sldLayoutId id="2147483659" r:id="rId8"/>
    <p:sldLayoutId id="2147483660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hyperlink" Target="https://chat.google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meet.google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lchordemacanaz.es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02001962.ies@edu.jccm.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@melchordemacanaz.es" TargetMode="External"/><Relationship Id="rId2" Type="http://schemas.openxmlformats.org/officeDocument/2006/relationships/hyperlink" Target="mailto:rogelio@melchordemacanaz.es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364362"/>
            <a:ext cx="8964488" cy="839236"/>
          </a:xfrm>
        </p:spPr>
        <p:txBody>
          <a:bodyPr/>
          <a:lstStyle/>
          <a:p>
            <a:r>
              <a:rPr lang="es-ES" sz="4000" dirty="0">
                <a:solidFill>
                  <a:schemeClr val="accent6">
                    <a:lumMod val="50000"/>
                  </a:schemeClr>
                </a:solidFill>
              </a:rPr>
              <a:t>IES MELCHOR DE MACANAZ</a:t>
            </a:r>
          </a:p>
        </p:txBody>
      </p:sp>
      <p:grpSp>
        <p:nvGrpSpPr>
          <p:cNvPr id="6" name="9 Grupo">
            <a:extLst>
              <a:ext uri="{FF2B5EF4-FFF2-40B4-BE49-F238E27FC236}">
                <a16:creationId xmlns:a16="http://schemas.microsoft.com/office/drawing/2014/main" id="{683BD557-87D8-3543-B463-98306F5CD986}"/>
              </a:ext>
            </a:extLst>
          </p:cNvPr>
          <p:cNvGrpSpPr/>
          <p:nvPr/>
        </p:nvGrpSpPr>
        <p:grpSpPr>
          <a:xfrm>
            <a:off x="539552" y="3435846"/>
            <a:ext cx="8064898" cy="576064"/>
            <a:chOff x="539552" y="5589240"/>
            <a:chExt cx="8064898" cy="576064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DCAF719F-4717-CD4A-A268-4AB7C88EA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39552" y="5589240"/>
              <a:ext cx="8064896" cy="5760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6 Rectángulo">
              <a:extLst>
                <a:ext uri="{FF2B5EF4-FFF2-40B4-BE49-F238E27FC236}">
                  <a16:creationId xmlns:a16="http://schemas.microsoft.com/office/drawing/2014/main" id="{D2055E98-B47D-DD42-A0FD-D446855754C8}"/>
                </a:ext>
              </a:extLst>
            </p:cNvPr>
            <p:cNvSpPr/>
            <p:nvPr/>
          </p:nvSpPr>
          <p:spPr>
            <a:xfrm>
              <a:off x="539554" y="5693186"/>
              <a:ext cx="806489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s-ES" sz="2000" b="1" spc="50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Alumnos - Gestión de las TIC en el centro</a:t>
              </a: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6DE81C7B-757E-DC41-97A9-5A3E351503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805" y="3270203"/>
            <a:ext cx="1851670" cy="185167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C4A3562-08D4-464F-A2D4-6C6DD735D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39">
            <a:off x="4400245" y="1560541"/>
            <a:ext cx="2554268" cy="1684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1B273D8-B5C2-7D48-8757-707E8DE1A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4421">
            <a:off x="2116500" y="1351571"/>
            <a:ext cx="2406140" cy="1804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881640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5444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MANTENIMIENTO DE LOS EQUIPOS INFORMÁTICOS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822E3CE-5460-9741-9A80-EC5152BAE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18" y="619347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registrar el estado de un ordenador, el alumno accederá con el usuario y contraseña de su correo electrónico de centro.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B5A4E7-6185-FE4D-B0B2-54E094DE27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32285"/>
            <a:ext cx="4066274" cy="322470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BDCDEC9-BD71-BD48-96DF-C9F272A4ED29}"/>
              </a:ext>
            </a:extLst>
          </p:cNvPr>
          <p:cNvSpPr/>
          <p:nvPr/>
        </p:nvSpPr>
        <p:spPr>
          <a:xfrm>
            <a:off x="4932040" y="1502027"/>
            <a:ext cx="410445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USUARIO: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apellido1.apellido2.nombre@melchordemacanaz.es</a:t>
            </a:r>
          </a:p>
          <a:p>
            <a:pPr algn="ctr">
              <a:spcBef>
                <a:spcPct val="50000"/>
              </a:spcBef>
            </a:pPr>
            <a:r>
              <a:rPr lang="es-ES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CONTRASEÑA: 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macanaz1</a:t>
            </a:r>
            <a:br>
              <a:rPr lang="es-E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 la que se haya puesto)</a:t>
            </a:r>
            <a:endParaRPr lang="es-E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710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5444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MANTENIMIENTO DE LOS EQUIPOS INFORMÁTICOS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98516FB-70C9-D943-B061-2DCA77A1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03" y="640002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puede poner si todo va bien o escribir si el ordenador tienen algún problema. Se manda un email con los problemas detectados para que se arreglen.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08C52A-FC60-D346-BA38-4A4A9EE63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707654"/>
            <a:ext cx="6848563" cy="29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712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5444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MANTENIMIENTO DE LOS EQUIPOS INFORMÁTICOS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1A20F8B-E1B5-A248-8283-9D4DAD894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32285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profesores tienen otra pantalla para controlar que todos los alumnos rellenen el estado de los equipos y poder controlar en que momento se ha estropeado algo.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C5EDAE-351F-D94D-90BD-4B99DBB707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547" y="1669192"/>
            <a:ext cx="4925725" cy="29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0416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2584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GOOGLE CLASSROOM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2D2BD0B-B9FC-8C46-BB44-4300A317B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01922"/>
            <a:ext cx="85164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b="1" i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</a:t>
            </a:r>
            <a:r>
              <a:rPr lang="es-ES" b="1" i="1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</a:t>
            </a:r>
            <a:r>
              <a:rPr lang="es-ES" b="1" i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la herramienta que usamos en nuestro centro para crear aulas virtuales, mandar tareas, dar apuntes, presentaciones, resolver dudas, encuestas, </a:t>
            </a:r>
            <a:r>
              <a:rPr lang="es-ES" b="1" i="1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F179DB-CD0D-DE43-BF96-F043C27C01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605386"/>
            <a:ext cx="5760640" cy="303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97882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2584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GOOGLE CLASSROOM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177B5E3-721A-C548-83B1-BBB5EE710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92" y="3219822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>
                <a:solidFill>
                  <a:schemeClr val="accent6">
                    <a:lumMod val="50000"/>
                  </a:schemeClr>
                </a:solidFill>
              </a:rPr>
              <a:t>También se puede acceder desde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https://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classroom.google.com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A8B1C33-62C7-D548-8677-5410D1BAD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83" y="802569"/>
            <a:ext cx="412860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manera mas sencilla de acceder, es abrir Google, introducir nuestro usuario y después escoger “Google </a:t>
            </a:r>
            <a:r>
              <a:rPr lang="es-ES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</a:t>
            </a:r>
            <a:r>
              <a:rPr lang="es-ES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desde los iconos como en esta imagen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04AC6BA-BC4E-9340-972A-567C6E5A32F1}"/>
              </a:ext>
            </a:extLst>
          </p:cNvPr>
          <p:cNvGrpSpPr/>
          <p:nvPr/>
        </p:nvGrpSpPr>
        <p:grpSpPr>
          <a:xfrm>
            <a:off x="4067944" y="620752"/>
            <a:ext cx="4719470" cy="4029186"/>
            <a:chOff x="3191996" y="1556792"/>
            <a:chExt cx="5403546" cy="482453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4EAB240-FFEE-DA42-B4B1-A78B945C5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6288" y="1556792"/>
              <a:ext cx="4119254" cy="4824536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FFB74C0-AC73-4448-9E1D-D9D103E41110}"/>
                </a:ext>
              </a:extLst>
            </p:cNvPr>
            <p:cNvSpPr/>
            <p:nvPr/>
          </p:nvSpPr>
          <p:spPr>
            <a:xfrm>
              <a:off x="5292080" y="3472138"/>
              <a:ext cx="864096" cy="8929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B7561E0-B2D0-8F48-AA13-382F9A6DFF3C}"/>
                </a:ext>
              </a:extLst>
            </p:cNvPr>
            <p:cNvSpPr/>
            <p:nvPr/>
          </p:nvSpPr>
          <p:spPr>
            <a:xfrm>
              <a:off x="7020272" y="1583986"/>
              <a:ext cx="432048" cy="38278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" name="Conector angular 10">
              <a:extLst>
                <a:ext uri="{FF2B5EF4-FFF2-40B4-BE49-F238E27FC236}">
                  <a16:creationId xmlns:a16="http://schemas.microsoft.com/office/drawing/2014/main" id="{C2BA8A47-D88D-584B-8B27-369D221315BE}"/>
                </a:ext>
              </a:extLst>
            </p:cNvPr>
            <p:cNvCxnSpPr>
              <a:cxnSpLocks/>
            </p:cNvCxnSpPr>
            <p:nvPr/>
          </p:nvCxnSpPr>
          <p:spPr>
            <a:xfrm>
              <a:off x="3191996" y="3918620"/>
              <a:ext cx="1956068" cy="230460"/>
            </a:xfrm>
            <a:prstGeom prst="bentConnector3">
              <a:avLst>
                <a:gd name="adj1" fmla="val 1500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537621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2584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GOOGLE CLASSROOM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C50671-CAB3-624D-A0C1-CD88FCEE6B9E}"/>
              </a:ext>
            </a:extLst>
          </p:cNvPr>
          <p:cNvSpPr txBox="1"/>
          <p:nvPr/>
        </p:nvSpPr>
        <p:spPr>
          <a:xfrm>
            <a:off x="323528" y="1178421"/>
            <a:ext cx="864096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Opción 1: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 el navegador del dispositivo escribir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https://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classroom.google.com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/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Opción 2: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Hay que instalar dos aplicaciones para que todo funcione: “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</a:t>
            </a:r>
            <a:r>
              <a:rPr 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y “Google </a:t>
            </a:r>
            <a:r>
              <a:rPr 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DCD3B8-1B3B-9740-9ED4-D57581DF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" y="2569597"/>
            <a:ext cx="4064000" cy="2006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449EDFC-5F6F-C84B-A3E9-027D3F2CC9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480139"/>
            <a:ext cx="1948582" cy="1948582"/>
          </a:xfrm>
          <a:prstGeom prst="rect">
            <a:avLst/>
          </a:prstGeom>
        </p:spPr>
      </p:pic>
      <p:sp>
        <p:nvSpPr>
          <p:cNvPr id="8" name="10 CuadroTexto">
            <a:extLst>
              <a:ext uri="{FF2B5EF4-FFF2-40B4-BE49-F238E27FC236}">
                <a16:creationId xmlns:a16="http://schemas.microsoft.com/office/drawing/2014/main" id="{2DB22ED2-6B6C-6C49-8C7C-DA5161E9DD9D}"/>
              </a:ext>
            </a:extLst>
          </p:cNvPr>
          <p:cNvSpPr txBox="1"/>
          <p:nvPr/>
        </p:nvSpPr>
        <p:spPr>
          <a:xfrm>
            <a:off x="323528" y="618242"/>
            <a:ext cx="609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accedemos desde móviles y tabletas?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74731F-FFBF-F04A-AC9E-CA7D057F82ED}"/>
              </a:ext>
            </a:extLst>
          </p:cNvPr>
          <p:cNvSpPr txBox="1"/>
          <p:nvPr/>
        </p:nvSpPr>
        <p:spPr>
          <a:xfrm>
            <a:off x="5800502" y="2715766"/>
            <a:ext cx="319670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ventaja de las aplicaciones es que los avisos nos sonaran en el móvil de forma inmediata.</a:t>
            </a:r>
            <a:endParaRPr lang="es-ES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3573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2584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GOOGLE CLASSROOM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980029B-92C7-3D49-AA53-3E6AC148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21" y="555526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apuntarse a una clase hay 2 opciones:</a:t>
            </a:r>
          </a:p>
          <a:p>
            <a:pPr algn="just">
              <a:spcBef>
                <a:spcPct val="50000"/>
              </a:spcBef>
            </a:pP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El profesor puede mandar una invitación a vuestro correo </a:t>
            </a:r>
          </a:p>
          <a:p>
            <a:pPr algn="just">
              <a:spcBef>
                <a:spcPct val="50000"/>
              </a:spcBef>
            </a:pP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Mostraros un código para uniros vosotros directamente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F2F702-2190-3A49-9FD2-155D166F00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681" y="1851670"/>
            <a:ext cx="3923928" cy="27720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E7DDBC9-689B-E146-8B62-2410234D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10" y="2148994"/>
            <a:ext cx="32004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8898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2584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GOOGLE CLASSROOM</a:t>
            </a:r>
          </a:p>
        </p:txBody>
      </p:sp>
      <p:sp>
        <p:nvSpPr>
          <p:cNvPr id="3" name="10 CuadroTexto">
            <a:extLst>
              <a:ext uri="{FF2B5EF4-FFF2-40B4-BE49-F238E27FC236}">
                <a16:creationId xmlns:a16="http://schemas.microsoft.com/office/drawing/2014/main" id="{D0E5BC65-0B91-9547-B876-947C345C81D6}"/>
              </a:ext>
            </a:extLst>
          </p:cNvPr>
          <p:cNvSpPr txBox="1"/>
          <p:nvPr/>
        </p:nvSpPr>
        <p:spPr>
          <a:xfrm>
            <a:off x="323528" y="61824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Estructura: Tablón para noticias e información destacada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F12925E-1FA5-A845-A815-6D74B07ED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13057"/>
            <a:ext cx="7164288" cy="36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053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2584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GOOGLE CLASSROOM</a:t>
            </a:r>
          </a:p>
        </p:txBody>
      </p:sp>
      <p:sp>
        <p:nvSpPr>
          <p:cNvPr id="3" name="10 CuadroTexto">
            <a:extLst>
              <a:ext uri="{FF2B5EF4-FFF2-40B4-BE49-F238E27FC236}">
                <a16:creationId xmlns:a16="http://schemas.microsoft.com/office/drawing/2014/main" id="{D0E5BC65-0B91-9547-B876-947C345C81D6}"/>
              </a:ext>
            </a:extLst>
          </p:cNvPr>
          <p:cNvSpPr txBox="1"/>
          <p:nvPr/>
        </p:nvSpPr>
        <p:spPr>
          <a:xfrm>
            <a:off x="323528" y="61824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Estructura: Trabajo de clase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E39770-36C6-6A40-AEDC-6F1EC42C4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"/>
          <a:stretch/>
        </p:blipFill>
        <p:spPr>
          <a:xfrm>
            <a:off x="323528" y="1123049"/>
            <a:ext cx="5176505" cy="3478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B07DE77-BE5F-F142-86C4-C3D37E5E8F3A}"/>
              </a:ext>
            </a:extLst>
          </p:cNvPr>
          <p:cNvSpPr/>
          <p:nvPr/>
        </p:nvSpPr>
        <p:spPr>
          <a:xfrm>
            <a:off x="179512" y="1563638"/>
            <a:ext cx="1080120" cy="36004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C1CDEA-FD19-F74F-83D2-26BA6F710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741643"/>
            <a:ext cx="3059832" cy="850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lecha derecha 7">
            <a:extLst>
              <a:ext uri="{FF2B5EF4-FFF2-40B4-BE49-F238E27FC236}">
                <a16:creationId xmlns:a16="http://schemas.microsoft.com/office/drawing/2014/main" id="{0090E946-60E4-F748-80C2-EDF178BE870D}"/>
              </a:ext>
            </a:extLst>
          </p:cNvPr>
          <p:cNvSpPr/>
          <p:nvPr/>
        </p:nvSpPr>
        <p:spPr>
          <a:xfrm>
            <a:off x="1403648" y="1825408"/>
            <a:ext cx="4320480" cy="19653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0 CuadroTexto">
            <a:extLst>
              <a:ext uri="{FF2B5EF4-FFF2-40B4-BE49-F238E27FC236}">
                <a16:creationId xmlns:a16="http://schemas.microsoft.com/office/drawing/2014/main" id="{64928633-EBAF-634E-BC93-BA86155340AC}"/>
              </a:ext>
            </a:extLst>
          </p:cNvPr>
          <p:cNvSpPr txBox="1"/>
          <p:nvPr/>
        </p:nvSpPr>
        <p:spPr>
          <a:xfrm>
            <a:off x="5724128" y="1327119"/>
            <a:ext cx="3392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Listado de tareas y su estado…</a:t>
            </a:r>
          </a:p>
        </p:txBody>
      </p:sp>
    </p:spTree>
    <p:extLst>
      <p:ext uri="{BB962C8B-B14F-4D97-AF65-F5344CB8AC3E}">
        <p14:creationId xmlns:p14="http://schemas.microsoft.com/office/powerpoint/2010/main" val="248695763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2584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GOOGLE CLASSROOM</a:t>
            </a:r>
          </a:p>
        </p:txBody>
      </p:sp>
      <p:sp>
        <p:nvSpPr>
          <p:cNvPr id="3" name="10 CuadroTexto">
            <a:extLst>
              <a:ext uri="{FF2B5EF4-FFF2-40B4-BE49-F238E27FC236}">
                <a16:creationId xmlns:a16="http://schemas.microsoft.com/office/drawing/2014/main" id="{D0E5BC65-0B91-9547-B876-947C345C81D6}"/>
              </a:ext>
            </a:extLst>
          </p:cNvPr>
          <p:cNvSpPr txBox="1"/>
          <p:nvPr/>
        </p:nvSpPr>
        <p:spPr>
          <a:xfrm>
            <a:off x="323528" y="61824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Estructura: Personas (permite mandarles email)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50BFEF-2727-FC4D-9FFA-D456E3BCE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0" y="1419622"/>
            <a:ext cx="7956376" cy="24089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31678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2664" y="684297"/>
            <a:ext cx="4831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Disponemos de 3 aulas de informática: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Aula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Althia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(18 equipos)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Aula de informática (19 equipos)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Biblioteca (25 equipos)</a:t>
            </a:r>
          </a:p>
          <a:p>
            <a:endParaRPr lang="es-ES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Además hay 2 carros de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miniportátiles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2 pizarras digitales, wifi y proyectores en todo el centro.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114186"/>
            <a:ext cx="4788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MATERIAL Y DISPOSITIVOS TIC DEL CENTRO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ED82E12-D69C-C746-A5B3-26D72ED6CD0B}"/>
              </a:ext>
            </a:extLst>
          </p:cNvPr>
          <p:cNvGrpSpPr/>
          <p:nvPr/>
        </p:nvGrpSpPr>
        <p:grpSpPr>
          <a:xfrm>
            <a:off x="5436096" y="655591"/>
            <a:ext cx="3100353" cy="2120972"/>
            <a:chOff x="172664" y="2146673"/>
            <a:chExt cx="3827281" cy="2487617"/>
          </a:xfrm>
        </p:grpSpPr>
        <p:pic>
          <p:nvPicPr>
            <p:cNvPr id="6" name="Picture 7" descr="informatica">
              <a:extLst>
                <a:ext uri="{FF2B5EF4-FFF2-40B4-BE49-F238E27FC236}">
                  <a16:creationId xmlns:a16="http://schemas.microsoft.com/office/drawing/2014/main" id="{82A0B2E4-FC1B-BD44-BB3B-4119EC100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64" y="2146673"/>
              <a:ext cx="3827281" cy="248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Imagen 6" descr="wifi.png">
              <a:extLst>
                <a:ext uri="{FF2B5EF4-FFF2-40B4-BE49-F238E27FC236}">
                  <a16:creationId xmlns:a16="http://schemas.microsoft.com/office/drawing/2014/main" id="{483856D9-FDED-134A-AE40-20435AACD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3148" y="2304812"/>
              <a:ext cx="1008112" cy="794522"/>
            </a:xfrm>
            <a:prstGeom prst="rect">
              <a:avLst/>
            </a:prstGeom>
          </p:spPr>
        </p:pic>
      </p:grpSp>
      <p:pic>
        <p:nvPicPr>
          <p:cNvPr id="8" name="Picture 1">
            <a:extLst>
              <a:ext uri="{FF2B5EF4-FFF2-40B4-BE49-F238E27FC236}">
                <a16:creationId xmlns:a16="http://schemas.microsoft.com/office/drawing/2014/main" id="{292A097D-A8F7-8245-9719-510F6680D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3994" y="3090909"/>
            <a:ext cx="1944216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informatica03.JPG">
            <a:extLst>
              <a:ext uri="{FF2B5EF4-FFF2-40B4-BE49-F238E27FC236}">
                <a16:creationId xmlns:a16="http://schemas.microsoft.com/office/drawing/2014/main" id="{EB8C3B9F-EE3E-BF47-9395-F71AACB083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859782"/>
            <a:ext cx="2120625" cy="1585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575328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2584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GOOGLE CLASSROOM</a:t>
            </a:r>
          </a:p>
        </p:txBody>
      </p:sp>
      <p:sp>
        <p:nvSpPr>
          <p:cNvPr id="3" name="10 CuadroTexto">
            <a:extLst>
              <a:ext uri="{FF2B5EF4-FFF2-40B4-BE49-F238E27FC236}">
                <a16:creationId xmlns:a16="http://schemas.microsoft.com/office/drawing/2014/main" id="{D0E5BC65-0B91-9547-B876-947C345C81D6}"/>
              </a:ext>
            </a:extLst>
          </p:cNvPr>
          <p:cNvSpPr txBox="1"/>
          <p:nvPr/>
        </p:nvSpPr>
        <p:spPr>
          <a:xfrm>
            <a:off x="323528" y="61824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saber que tareas tengo pendientes?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119714-14BB-294E-8C71-90F890A14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63" y="1275606"/>
            <a:ext cx="6444208" cy="3268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1541A2-85E7-D648-B327-72217223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824" y="1491630"/>
            <a:ext cx="3399945" cy="26036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CBF2F13-8CCF-0446-AC16-D126EF44B677}"/>
              </a:ext>
            </a:extLst>
          </p:cNvPr>
          <p:cNvSpPr/>
          <p:nvPr/>
        </p:nvSpPr>
        <p:spPr>
          <a:xfrm>
            <a:off x="323528" y="1995686"/>
            <a:ext cx="1152128" cy="36004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>
            <a:extLst>
              <a:ext uri="{FF2B5EF4-FFF2-40B4-BE49-F238E27FC236}">
                <a16:creationId xmlns:a16="http://schemas.microsoft.com/office/drawing/2014/main" id="{A68281D2-84CC-3C46-A222-71669941297A}"/>
              </a:ext>
            </a:extLst>
          </p:cNvPr>
          <p:cNvSpPr/>
          <p:nvPr/>
        </p:nvSpPr>
        <p:spPr>
          <a:xfrm>
            <a:off x="1619672" y="1897416"/>
            <a:ext cx="4608512" cy="19653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485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2584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GOOGLE CLASSROOM</a:t>
            </a:r>
          </a:p>
        </p:txBody>
      </p:sp>
      <p:sp>
        <p:nvSpPr>
          <p:cNvPr id="3" name="10 CuadroTexto">
            <a:extLst>
              <a:ext uri="{FF2B5EF4-FFF2-40B4-BE49-F238E27FC236}">
                <a16:creationId xmlns:a16="http://schemas.microsoft.com/office/drawing/2014/main" id="{D0E5BC65-0B91-9547-B876-947C345C81D6}"/>
              </a:ext>
            </a:extLst>
          </p:cNvPr>
          <p:cNvSpPr txBox="1"/>
          <p:nvPr/>
        </p:nvSpPr>
        <p:spPr>
          <a:xfrm>
            <a:off x="323528" y="61824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entregar una tarea?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</a:p>
          <a:p>
            <a:r>
              <a:rPr lang="es-E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Dentro de la tarea darle al botón “Ver tarea” </a:t>
            </a:r>
            <a:endParaRPr lang="es-ES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66E605-3147-C54F-AE2F-1A60D8BC3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92089"/>
            <a:ext cx="6553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9909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2584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GOOGLE CLASSROOM</a:t>
            </a:r>
          </a:p>
        </p:txBody>
      </p:sp>
      <p:sp>
        <p:nvSpPr>
          <p:cNvPr id="3" name="10 CuadroTexto">
            <a:extLst>
              <a:ext uri="{FF2B5EF4-FFF2-40B4-BE49-F238E27FC236}">
                <a16:creationId xmlns:a16="http://schemas.microsoft.com/office/drawing/2014/main" id="{D0E5BC65-0B91-9547-B876-947C345C81D6}"/>
              </a:ext>
            </a:extLst>
          </p:cNvPr>
          <p:cNvSpPr txBox="1"/>
          <p:nvPr/>
        </p:nvSpPr>
        <p:spPr>
          <a:xfrm>
            <a:off x="323528" y="61824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entregar una tarea?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endParaRPr lang="es-ES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1C4FF30-EBB5-214C-A7EE-68F78D97ED74}"/>
              </a:ext>
            </a:extLst>
          </p:cNvPr>
          <p:cNvSpPr/>
          <p:nvPr/>
        </p:nvSpPr>
        <p:spPr>
          <a:xfrm>
            <a:off x="4355976" y="5911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No olvidar darle a “Marcar como tarea completada” para que al profesor le aparezca en la zona de entregadas.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6F2A54-C335-6B4D-A49F-D1959B71A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47710"/>
            <a:ext cx="7452320" cy="2463214"/>
          </a:xfrm>
          <a:prstGeom prst="rect">
            <a:avLst/>
          </a:prstGeom>
        </p:spPr>
      </p:pic>
      <p:sp>
        <p:nvSpPr>
          <p:cNvPr id="6" name="Flecha derecha 5">
            <a:extLst>
              <a:ext uri="{FF2B5EF4-FFF2-40B4-BE49-F238E27FC236}">
                <a16:creationId xmlns:a16="http://schemas.microsoft.com/office/drawing/2014/main" id="{4D09069C-AF3B-4142-B2A9-B476B448AD3A}"/>
              </a:ext>
            </a:extLst>
          </p:cNvPr>
          <p:cNvSpPr/>
          <p:nvPr/>
        </p:nvSpPr>
        <p:spPr>
          <a:xfrm rot="3674746">
            <a:off x="2479236" y="3294028"/>
            <a:ext cx="504056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C7D0C967-C75C-2D44-9AA9-CB6C800970D8}"/>
              </a:ext>
            </a:extLst>
          </p:cNvPr>
          <p:cNvSpPr/>
          <p:nvPr/>
        </p:nvSpPr>
        <p:spPr>
          <a:xfrm rot="1513068">
            <a:off x="6844923" y="2648581"/>
            <a:ext cx="434061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>
            <a:extLst>
              <a:ext uri="{FF2B5EF4-FFF2-40B4-BE49-F238E27FC236}">
                <a16:creationId xmlns:a16="http://schemas.microsoft.com/office/drawing/2014/main" id="{773C2559-F011-5444-A660-6AAB485F7915}"/>
              </a:ext>
            </a:extLst>
          </p:cNvPr>
          <p:cNvSpPr/>
          <p:nvPr/>
        </p:nvSpPr>
        <p:spPr>
          <a:xfrm rot="3674746">
            <a:off x="6159931" y="3726076"/>
            <a:ext cx="504056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>
            <a:extLst>
              <a:ext uri="{FF2B5EF4-FFF2-40B4-BE49-F238E27FC236}">
                <a16:creationId xmlns:a16="http://schemas.microsoft.com/office/drawing/2014/main" id="{77E8EB4E-04BD-014A-A960-4A17803C583D}"/>
              </a:ext>
            </a:extLst>
          </p:cNvPr>
          <p:cNvSpPr/>
          <p:nvPr/>
        </p:nvSpPr>
        <p:spPr>
          <a:xfrm rot="20591511">
            <a:off x="7050696" y="1956866"/>
            <a:ext cx="504056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F89D3A4-EAAB-0C4D-8F7C-773430D57F1D}"/>
              </a:ext>
            </a:extLst>
          </p:cNvPr>
          <p:cNvSpPr/>
          <p:nvPr/>
        </p:nvSpPr>
        <p:spPr>
          <a:xfrm>
            <a:off x="1765338" y="3716292"/>
            <a:ext cx="24105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Enviar comentarios</a:t>
            </a:r>
          </a:p>
          <a:p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 toda la clase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694C6FD-078C-044B-AEEC-06F2AE35CB50}"/>
              </a:ext>
            </a:extLst>
          </p:cNvPr>
          <p:cNvSpPr/>
          <p:nvPr/>
        </p:nvSpPr>
        <p:spPr>
          <a:xfrm>
            <a:off x="5417609" y="4183013"/>
            <a:ext cx="248369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Enviar comentarios</a:t>
            </a:r>
          </a:p>
          <a:p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privados al profesor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B30A069-AE12-4A4D-B057-4751E4E1FFA0}"/>
              </a:ext>
            </a:extLst>
          </p:cNvPr>
          <p:cNvSpPr/>
          <p:nvPr/>
        </p:nvSpPr>
        <p:spPr>
          <a:xfrm>
            <a:off x="7603031" y="1586248"/>
            <a:ext cx="14686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Adjuntar la</a:t>
            </a:r>
          </a:p>
          <a:p>
            <a:pPr algn="ctr"/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tarea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F2697A0-050E-B042-BBBD-E76757884B37}"/>
              </a:ext>
            </a:extLst>
          </p:cNvPr>
          <p:cNvSpPr/>
          <p:nvPr/>
        </p:nvSpPr>
        <p:spPr>
          <a:xfrm>
            <a:off x="7294518" y="2715367"/>
            <a:ext cx="175618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Marcar como</a:t>
            </a:r>
          </a:p>
          <a:p>
            <a:pPr algn="ctr"/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entregada</a:t>
            </a:r>
          </a:p>
          <a:p>
            <a:pPr algn="ctr"/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para avisar al</a:t>
            </a:r>
          </a:p>
          <a:p>
            <a:pPr algn="ctr"/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profesor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5972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1911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GOOGLE CHAT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EE7122F-716E-7F4B-ADAE-F847DA5FF367}"/>
              </a:ext>
            </a:extLst>
          </p:cNvPr>
          <p:cNvSpPr/>
          <p:nvPr/>
        </p:nvSpPr>
        <p:spPr>
          <a:xfrm>
            <a:off x="323528" y="69954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Desde navegador: </a:t>
            </a:r>
            <a:r>
              <a:rPr lang="es-ES" dirty="0">
                <a:hlinkClick r:id="rId2"/>
              </a:rPr>
              <a:t>https://chat.google.com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Instalando app en móvil o tableta: Google chat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0D9207-30F1-EC4F-AAFC-B0253DA3F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668043"/>
            <a:ext cx="1274068" cy="12740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28166B7-BE1B-7447-B0C0-785088407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491630"/>
            <a:ext cx="5368071" cy="31149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9B0FF29-B896-F44D-94F3-D4114E928CE2}"/>
              </a:ext>
            </a:extLst>
          </p:cNvPr>
          <p:cNvSpPr txBox="1"/>
          <p:nvPr/>
        </p:nvSpPr>
        <p:spPr>
          <a:xfrm>
            <a:off x="6228184" y="2067694"/>
            <a:ext cx="276902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profesor crea la sala e invita a los alumnos que tienen que aceptar invitación a través del correo del Melchor</a:t>
            </a:r>
            <a:endParaRPr lang="es-ES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9214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3696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VIDEOCONFERENCIAS CON MEET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F9EA5AB-0C5E-CE44-B1D2-CE691AC2D6F9}"/>
              </a:ext>
            </a:extLst>
          </p:cNvPr>
          <p:cNvSpPr/>
          <p:nvPr/>
        </p:nvSpPr>
        <p:spPr>
          <a:xfrm>
            <a:off x="323528" y="69954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Desde navegador: </a:t>
            </a:r>
            <a:r>
              <a:rPr lang="es-ES" dirty="0">
                <a:hlinkClick r:id="rId2"/>
              </a:rPr>
              <a:t>https://meet.google.com</a:t>
            </a:r>
            <a:r>
              <a:rPr lang="es-ES" dirty="0"/>
              <a:t> </a:t>
            </a:r>
          </a:p>
          <a:p>
            <a:pPr marL="285750" indent="-285750">
              <a:buFontTx/>
              <a:buChar char="-"/>
            </a:pPr>
            <a:r>
              <a:rPr lang="es-ES" dirty="0"/>
              <a:t>Instalando app en móvil o tableta: Google </a:t>
            </a:r>
            <a:r>
              <a:rPr lang="es-ES" dirty="0" err="1"/>
              <a:t>Meet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BECAA0-77DA-D046-9652-D4D15B39A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88923"/>
            <a:ext cx="1098014" cy="9179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A2FB7B0-C180-9045-B8C7-5CB2D75A6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64" y="1753679"/>
            <a:ext cx="6527678" cy="2744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079341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3696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VIDEOCONFERENCIAS CON MEET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F9EA5AB-0C5E-CE44-B1D2-CE691AC2D6F9}"/>
              </a:ext>
            </a:extLst>
          </p:cNvPr>
          <p:cNvSpPr/>
          <p:nvPr/>
        </p:nvSpPr>
        <p:spPr>
          <a:xfrm>
            <a:off x="323528" y="69954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profesor os puede invitar a una reunión de videoconferencia:</a:t>
            </a:r>
          </a:p>
          <a:p>
            <a:pPr marL="285750" indent="-285750">
              <a:buFontTx/>
              <a:buChar char="-"/>
            </a:pPr>
            <a:r>
              <a:rPr lang="es-ES" dirty="0"/>
              <a:t>Con una palabra (por ejemplo, “reunion1esoc”)</a:t>
            </a:r>
          </a:p>
          <a:p>
            <a:pPr marL="285750" indent="-285750">
              <a:buFontTx/>
              <a:buChar char="-"/>
            </a:pPr>
            <a:r>
              <a:rPr lang="es-ES" dirty="0"/>
              <a:t>Con un enlace que os envía</a:t>
            </a:r>
          </a:p>
          <a:p>
            <a:pPr marL="285750" indent="-285750">
              <a:buFontTx/>
              <a:buChar char="-"/>
            </a:pPr>
            <a:r>
              <a:rPr lang="es-ES" dirty="0"/>
              <a:t>Con un enlace que puede poner en vuestra aula de </a:t>
            </a:r>
            <a:r>
              <a:rPr lang="es-ES" dirty="0" err="1"/>
              <a:t>Classroom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BECAA0-77DA-D046-9652-D4D15B39A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450" y="609897"/>
            <a:ext cx="1098014" cy="9179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F5E3657-398B-6340-975A-074864439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848"/>
          <a:stretch/>
        </p:blipFill>
        <p:spPr>
          <a:xfrm>
            <a:off x="755576" y="1989517"/>
            <a:ext cx="4792419" cy="2382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D8A4E2B-5880-C942-A32F-0E48F3BA26FD}"/>
              </a:ext>
            </a:extLst>
          </p:cNvPr>
          <p:cNvSpPr/>
          <p:nvPr/>
        </p:nvSpPr>
        <p:spPr>
          <a:xfrm>
            <a:off x="1259632" y="3291830"/>
            <a:ext cx="4536504" cy="28803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74491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4357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GOOGLE DRIVE – DISCO DURO VIRTUAL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301DE26-52F8-2043-A7AE-768A27EA499F}"/>
              </a:ext>
            </a:extLst>
          </p:cNvPr>
          <p:cNvSpPr/>
          <p:nvPr/>
        </p:nvSpPr>
        <p:spPr>
          <a:xfrm>
            <a:off x="467544" y="699542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</a:t>
            </a:r>
            <a:r>
              <a:rPr lang="es-ES" dirty="0" err="1"/>
              <a:t>drive.google.com</a:t>
            </a:r>
            <a:r>
              <a:rPr lang="es-ES" dirty="0"/>
              <a:t>/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CE2382-57DC-1141-8A5B-2A0D9821C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699542"/>
            <a:ext cx="2668579" cy="20014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D37221-2F20-8148-9378-D9CA5323A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41" y="1305300"/>
            <a:ext cx="4858034" cy="3371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1C7899F-11B4-8B43-BF1B-8C763F3C6BFE}"/>
              </a:ext>
            </a:extLst>
          </p:cNvPr>
          <p:cNvSpPr/>
          <p:nvPr/>
        </p:nvSpPr>
        <p:spPr>
          <a:xfrm>
            <a:off x="7812360" y="1296976"/>
            <a:ext cx="576064" cy="55469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6581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6991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HERRAMIENTAS DE GOOGLE (DOCUMENTOS, PRESENTACIONES,…)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F961EEE-DCBA-6345-A6F5-ECF72FE78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43558"/>
            <a:ext cx="2499339" cy="277100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A774267-1A1B-F145-8A85-B88261B71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843558"/>
            <a:ext cx="5267921" cy="32918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115356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4062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TAREAS PROPUESTAS PARA PRACTICAR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20DC4E7-60FC-E944-9ECE-7C3FDABA3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99542"/>
            <a:ext cx="864096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Tx/>
              <a:buChar char="-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Mandar un email a vuestro tutor con asunto “Presentación” y contenido “Vuestro nombre y apellidos y un texto sobre vosotros”</a:t>
            </a:r>
          </a:p>
          <a:p>
            <a:pPr marL="285750" indent="-285750" algn="just">
              <a:spcBef>
                <a:spcPct val="50000"/>
              </a:spcBef>
              <a:buFontTx/>
              <a:buChar char="-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Instalar “Google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Device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Policy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” + ”Google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Classroom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”. Apuntarse a la clase con la invitación que os habrá enviado vuestro tutor.</a:t>
            </a:r>
          </a:p>
          <a:p>
            <a:pPr marL="285750" indent="-285750" algn="just">
              <a:spcBef>
                <a:spcPct val="50000"/>
              </a:spcBef>
              <a:buFontTx/>
              <a:buChar char="-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Instalar Google chat o acceder desde ordenador, unirse a la sala creada por el tutor y saludar.</a:t>
            </a:r>
          </a:p>
          <a:p>
            <a:pPr marL="285750" indent="-285750" algn="just">
              <a:spcBef>
                <a:spcPct val="50000"/>
              </a:spcBef>
              <a:buFontTx/>
              <a:buChar char="-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Subir una foto a la tarea que habrá puesto el tutor y darle a enviar a la tarea.</a:t>
            </a:r>
          </a:p>
          <a:p>
            <a:pPr marL="285750" indent="-285750" algn="just">
              <a:spcBef>
                <a:spcPct val="50000"/>
              </a:spcBef>
              <a:buFontTx/>
              <a:buChar char="-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Crear un documento documento online, escribir vuestro nombre dentro y enviarlo al tutor.</a:t>
            </a:r>
          </a:p>
          <a:p>
            <a:pPr marL="285750" indent="-285750" algn="just">
              <a:spcBef>
                <a:spcPct val="50000"/>
              </a:spcBef>
              <a:buFontTx/>
              <a:buChar char="-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Hacer videoconferencia a determinada hora con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Meet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. Que cada alumno lea 3 o 4 líneas presentándose al resto </a:t>
            </a:r>
            <a:r>
              <a:rPr lang="es-ES" b="1">
                <a:solidFill>
                  <a:schemeClr val="tx2">
                    <a:lumMod val="75000"/>
                  </a:schemeClr>
                </a:solidFill>
              </a:rPr>
              <a:t>de compañeros.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5708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2207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DEL CENTRO</a:t>
            </a:r>
          </a:p>
        </p:txBody>
      </p:sp>
      <p:pic>
        <p:nvPicPr>
          <p:cNvPr id="4" name="4 Imagen" descr="2013-01-25_09.47.42.jpg">
            <a:extLst>
              <a:ext uri="{FF2B5EF4-FFF2-40B4-BE49-F238E27FC236}">
                <a16:creationId xmlns:a16="http://schemas.microsoft.com/office/drawing/2014/main" id="{CB39252D-47EB-A943-AE91-B48D5F0035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197768" y="2139702"/>
            <a:ext cx="8748464" cy="265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9 CuadroTexto">
            <a:extLst>
              <a:ext uri="{FF2B5EF4-FFF2-40B4-BE49-F238E27FC236}">
                <a16:creationId xmlns:a16="http://schemas.microsoft.com/office/drawing/2014/main" id="{C816F72D-CF6B-8140-ABEB-4A7EAB5E11DC}"/>
              </a:ext>
            </a:extLst>
          </p:cNvPr>
          <p:cNvSpPr txBox="1"/>
          <p:nvPr/>
        </p:nvSpPr>
        <p:spPr>
          <a:xfrm>
            <a:off x="1487537" y="788389"/>
            <a:ext cx="6084676" cy="101566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/>
              <a:t>Web: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http://www.melchordemacanaz.es</a:t>
            </a:r>
            <a:endParaRPr lang="es-ES" sz="2000" dirty="0"/>
          </a:p>
          <a:p>
            <a:pPr algn="ctr"/>
            <a:r>
              <a:rPr lang="es-ES" sz="2000" b="1" dirty="0"/>
              <a:t>Teléfono:  </a:t>
            </a:r>
            <a:r>
              <a:rPr lang="es-ES" sz="2000" dirty="0"/>
              <a:t>967 301571</a:t>
            </a:r>
          </a:p>
          <a:p>
            <a:pPr algn="ctr"/>
            <a:r>
              <a:rPr lang="es-ES" sz="2000" b="1" dirty="0"/>
              <a:t>Email: </a:t>
            </a:r>
            <a:r>
              <a:rPr lang="es-ES" sz="2000" dirty="0">
                <a:hlinkClick r:id="rId4"/>
              </a:rPr>
              <a:t>02001962.ies@edu.jccm.es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6064900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607499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Limpieza de los equipos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114186"/>
            <a:ext cx="4788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MATERIAL Y DISPOSITIVOS TIC DEL CENTRO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9F8A63-85D3-C84F-A921-2AC1FE4E6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31590"/>
            <a:ext cx="6973788" cy="33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73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457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CORREO ELECTRÓNICO DE LOS ALUMNOS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82F30501-A850-304E-BFE3-0CFF938BB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5" y="2139702"/>
            <a:ext cx="504056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i="1" dirty="0">
                <a:solidFill>
                  <a:srgbClr val="C00000"/>
                </a:solidFill>
              </a:rPr>
              <a:t>La contraseña nos pedirá cambiarla la primera vez que accedamos. Es importante que escojáis una contraseña que no se os olvide.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426ECD-6F73-CC4C-B5BC-70167C077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51" y="3147814"/>
            <a:ext cx="2478728" cy="1357983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D81C8697-3632-694F-A4DA-4DAB359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55803"/>
            <a:ext cx="8046812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/>
              <a:t>Todos los alumnos disponen de un correo oficial del centro:</a:t>
            </a:r>
          </a:p>
          <a:p>
            <a:pPr algn="ctr">
              <a:spcBef>
                <a:spcPct val="50000"/>
              </a:spcBef>
            </a:pPr>
            <a:endParaRPr lang="es-ES" sz="900" b="1" i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522A2C9-6A9E-FC42-A54C-6539FC9C58DF}"/>
              </a:ext>
            </a:extLst>
          </p:cNvPr>
          <p:cNvSpPr/>
          <p:nvPr/>
        </p:nvSpPr>
        <p:spPr>
          <a:xfrm>
            <a:off x="755575" y="1087891"/>
            <a:ext cx="7848873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i="1" dirty="0"/>
              <a:t>USUARIO: </a:t>
            </a:r>
            <a:r>
              <a:rPr lang="es-ES" sz="2000" dirty="0"/>
              <a:t>apellido1.apellido2.nombre@melchordemacanaz.es</a:t>
            </a:r>
          </a:p>
          <a:p>
            <a:pPr>
              <a:spcBef>
                <a:spcPct val="50000"/>
              </a:spcBef>
            </a:pPr>
            <a:r>
              <a:rPr lang="es-ES" sz="2000" b="1" i="1" dirty="0"/>
              <a:t>CONTRASEÑA: </a:t>
            </a:r>
            <a:r>
              <a:rPr lang="es-ES" sz="2000" dirty="0"/>
              <a:t>macanaz1</a:t>
            </a:r>
          </a:p>
        </p:txBody>
      </p:sp>
    </p:spTree>
    <p:extLst>
      <p:ext uri="{BB962C8B-B14F-4D97-AF65-F5344CB8AC3E}">
        <p14:creationId xmlns:p14="http://schemas.microsoft.com/office/powerpoint/2010/main" val="6073779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457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CORREO ELECTRÓNICO DE LOS ALUMNOS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0D6E8B1-2C46-7244-B9E5-50BFACAFA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41" y="708338"/>
            <a:ext cx="8366411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Apuntarlo en vuestra agenda de clase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(ya que se usa para muchas cosas del centro: correo, aulas virtuales, mantenimiento de equipos, encuestas, tareas online,...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1E7A706-C4DB-5F4E-B251-82C98B5F0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987574"/>
            <a:ext cx="8046812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/>
              <a:t>.</a:t>
            </a:r>
          </a:p>
          <a:p>
            <a:pPr algn="ctr">
              <a:spcBef>
                <a:spcPct val="50000"/>
              </a:spcBef>
            </a:pPr>
            <a:endParaRPr lang="es-ES" sz="900" b="1" i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D2F9484-91A9-AE47-939F-51D557A7510E}"/>
              </a:ext>
            </a:extLst>
          </p:cNvPr>
          <p:cNvSpPr/>
          <p:nvPr/>
        </p:nvSpPr>
        <p:spPr>
          <a:xfrm>
            <a:off x="417241" y="1851670"/>
            <a:ext cx="8366411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i="1" dirty="0"/>
              <a:t>USUARIO: </a:t>
            </a:r>
            <a:r>
              <a:rPr lang="es-ES" sz="2000" dirty="0"/>
              <a:t>apellido1.apellido2.nombre@melchordemacanaz.es</a:t>
            </a:r>
          </a:p>
          <a:p>
            <a:pPr>
              <a:spcBef>
                <a:spcPct val="50000"/>
              </a:spcBef>
            </a:pPr>
            <a:r>
              <a:rPr lang="es-ES" sz="2000" b="1" i="1" dirty="0"/>
              <a:t>CONTRASEÑA: </a:t>
            </a:r>
            <a:r>
              <a:rPr lang="es-ES" sz="2000" dirty="0"/>
              <a:t>macanaz1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02B6804-A922-234E-BC5F-C891A3F0FD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906545"/>
            <a:ext cx="2465936" cy="16350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FD55D4BA-ED6B-9A48-94F9-F68C283E5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97" y="2893251"/>
            <a:ext cx="504056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i="1" dirty="0">
                <a:solidFill>
                  <a:srgbClr val="C00000"/>
                </a:solidFill>
              </a:rPr>
              <a:t>Apuntaros en la agenda la nueva contraseña que vais a poner por si se os olvida</a:t>
            </a:r>
          </a:p>
        </p:txBody>
      </p:sp>
    </p:spTree>
    <p:extLst>
      <p:ext uri="{BB962C8B-B14F-4D97-AF65-F5344CB8AC3E}">
        <p14:creationId xmlns:p14="http://schemas.microsoft.com/office/powerpoint/2010/main" val="27045119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457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CORREO ELECTRÓNICO DE LOS ALUMNOS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1E7A706-C4DB-5F4E-B251-82C98B5F0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987574"/>
            <a:ext cx="8046812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/>
              <a:t>.</a:t>
            </a:r>
          </a:p>
          <a:p>
            <a:pPr algn="ctr">
              <a:spcBef>
                <a:spcPct val="50000"/>
              </a:spcBef>
            </a:pPr>
            <a:endParaRPr lang="es-ES" sz="900" b="1" i="1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FD55D4BA-ED6B-9A48-94F9-F68C283E5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767707"/>
            <a:ext cx="504056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i="1" dirty="0">
                <a:solidFill>
                  <a:srgbClr val="C00000"/>
                </a:solidFill>
              </a:rPr>
              <a:t>Proyecto el listado de correos en la pantalla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31738E0-B44E-2E4F-BCA1-D4F4CD1CD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266" y="181087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5347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DDD90A4E-C72A-B048-B7D3-E7B2CA43457D}"/>
              </a:ext>
            </a:extLst>
          </p:cNvPr>
          <p:cNvGrpSpPr/>
          <p:nvPr/>
        </p:nvGrpSpPr>
        <p:grpSpPr>
          <a:xfrm>
            <a:off x="1907704" y="1543313"/>
            <a:ext cx="6092561" cy="2900645"/>
            <a:chOff x="395536" y="2420888"/>
            <a:chExt cx="6210436" cy="3079547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F558DFAE-52F7-C641-96E8-538DC8F2D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2420888"/>
              <a:ext cx="6210436" cy="3079547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C667856-AE0E-1747-AE46-53F6DA2D8E84}"/>
                </a:ext>
              </a:extLst>
            </p:cNvPr>
            <p:cNvSpPr/>
            <p:nvPr/>
          </p:nvSpPr>
          <p:spPr>
            <a:xfrm>
              <a:off x="5292080" y="2420888"/>
              <a:ext cx="504056" cy="2880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B21B3607-E541-444C-88B7-2936B2769B67}"/>
                </a:ext>
              </a:extLst>
            </p:cNvPr>
            <p:cNvSpPr/>
            <p:nvPr/>
          </p:nvSpPr>
          <p:spPr>
            <a:xfrm>
              <a:off x="6282444" y="2420888"/>
              <a:ext cx="305780" cy="2880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C84DA89A-F577-7C48-8078-C9D385BB742D}"/>
                </a:ext>
              </a:extLst>
            </p:cNvPr>
            <p:cNvSpPr/>
            <p:nvPr/>
          </p:nvSpPr>
          <p:spPr>
            <a:xfrm>
              <a:off x="4499992" y="4455092"/>
              <a:ext cx="504056" cy="70209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467544" y="114186"/>
            <a:ext cx="457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CORREO ELECTRÓNICO DE LOS ALUMNOS</a:t>
            </a: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521C1B71-69DF-6645-98B0-94B2BBF2924E}"/>
              </a:ext>
            </a:extLst>
          </p:cNvPr>
          <p:cNvSpPr txBox="1"/>
          <p:nvPr/>
        </p:nvSpPr>
        <p:spPr>
          <a:xfrm>
            <a:off x="323528" y="618242"/>
            <a:ext cx="609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accedemos a este correo electrónico?</a:t>
            </a:r>
          </a:p>
        </p:txBody>
      </p:sp>
      <p:sp>
        <p:nvSpPr>
          <p:cNvPr id="12" name="10 CuadroTexto">
            <a:extLst>
              <a:ext uri="{FF2B5EF4-FFF2-40B4-BE49-F238E27FC236}">
                <a16:creationId xmlns:a16="http://schemas.microsoft.com/office/drawing/2014/main" id="{6ED64C2E-EDFD-8049-A57A-DAB028EBEBCC}"/>
              </a:ext>
            </a:extLst>
          </p:cNvPr>
          <p:cNvSpPr txBox="1"/>
          <p:nvPr/>
        </p:nvSpPr>
        <p:spPr>
          <a:xfrm>
            <a:off x="339298" y="1050290"/>
            <a:ext cx="8481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correo electrónico se accede desde el navegador, abriendo Google y pinchando en Gmail o en el </a:t>
            </a:r>
            <a:r>
              <a:rPr lang="es-ES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siguiente icono:</a:t>
            </a:r>
            <a:endParaRPr lang="es-ES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5246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457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CORREO ELECTRÓNICO DE LOS ALUMNOS</a:t>
            </a: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521C1B71-69DF-6645-98B0-94B2BBF2924E}"/>
              </a:ext>
            </a:extLst>
          </p:cNvPr>
          <p:cNvSpPr txBox="1"/>
          <p:nvPr/>
        </p:nvSpPr>
        <p:spPr>
          <a:xfrm>
            <a:off x="323528" y="618242"/>
            <a:ext cx="609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hacer en caso de olvidar la contraseña?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5FE86534-99FD-134B-81E7-0B01EDB95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48" y="1153076"/>
            <a:ext cx="81908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caso de que alguno olvidéis vuestra contraseña de acceso, los profesores responsables son:</a:t>
            </a:r>
            <a:endParaRPr lang="es-ES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A7A5721-06CE-584C-952E-595066723FB8}"/>
              </a:ext>
            </a:extLst>
          </p:cNvPr>
          <p:cNvSpPr/>
          <p:nvPr/>
        </p:nvSpPr>
        <p:spPr>
          <a:xfrm>
            <a:off x="467544" y="1934274"/>
            <a:ext cx="7724147" cy="7848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Rogelio (Latín) –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rogelio@melchordemacanaz.es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Daniel (Matemáticas) –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daniel@melchordemacanaz.es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C61FFBE-E4BB-5940-8FD7-AC48CE1AB923}"/>
              </a:ext>
            </a:extLst>
          </p:cNvPr>
          <p:cNvSpPr/>
          <p:nvPr/>
        </p:nvSpPr>
        <p:spPr>
          <a:xfrm>
            <a:off x="419448" y="3003798"/>
            <a:ext cx="81908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Podéis mandarles un email para que os reinicien la contraseña. </a:t>
            </a:r>
            <a:r>
              <a:rPr lang="es-E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¡Aunque lo mejor es no olvidarla!</a:t>
            </a:r>
          </a:p>
        </p:txBody>
      </p:sp>
    </p:spTree>
    <p:extLst>
      <p:ext uri="{BB962C8B-B14F-4D97-AF65-F5344CB8AC3E}">
        <p14:creationId xmlns:p14="http://schemas.microsoft.com/office/powerpoint/2010/main" val="20700720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4186"/>
            <a:ext cx="5444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MANTENIMIENTO DE LOS EQUIPOS INFORMÁTICOS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381E9B8-B5DE-3E41-9EE8-C60B9A44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69" y="800953"/>
            <a:ext cx="5616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responsabilidad de cada alumno cuidar el material del centro para que nos dure y podamos disfrutar de él durante mucho tiempo.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9E4388-ABEC-404B-ADB3-61D1A3D92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880" y="627534"/>
            <a:ext cx="2448272" cy="21043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4F18F6-3D01-B24C-91CD-F744B98F7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69" y="2025089"/>
            <a:ext cx="2209428" cy="220942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DEAD070-25C1-C746-9FBF-D56F833A886E}"/>
              </a:ext>
            </a:extLst>
          </p:cNvPr>
          <p:cNvSpPr/>
          <p:nvPr/>
        </p:nvSpPr>
        <p:spPr>
          <a:xfrm>
            <a:off x="3014264" y="3075806"/>
            <a:ext cx="5706888" cy="1477328"/>
          </a:xfrm>
          <a:prstGeom prst="rect">
            <a:avLst/>
          </a:prstGeom>
          <a:solidFill>
            <a:srgbClr val="C9C2F6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tener un control del estado de los equipos, los ordenadores arrancan con una aplicación online que permitirá a cada alumno dejar recogido si su ordenador tiene algún defecto.</a:t>
            </a:r>
          </a:p>
        </p:txBody>
      </p:sp>
    </p:spTree>
    <p:extLst>
      <p:ext uri="{BB962C8B-B14F-4D97-AF65-F5344CB8AC3E}">
        <p14:creationId xmlns:p14="http://schemas.microsoft.com/office/powerpoint/2010/main" val="23740740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1113</Words>
  <Application>Microsoft Macintosh PowerPoint</Application>
  <PresentationFormat>Presentación en pantalla (16:9)</PresentationFormat>
  <Paragraphs>110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Arial Rounded MT Bold</vt:lpstr>
      <vt:lpstr>Calibri</vt:lpstr>
      <vt:lpstr>Lucida Sans Unicode</vt:lpstr>
      <vt:lpstr>Verdana</vt:lpstr>
      <vt:lpstr>Wingdings</vt:lpstr>
      <vt:lpstr>Diseño personalizado</vt:lpstr>
      <vt:lpstr>IES MELCHOR DE MACANAZ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3</cp:revision>
  <dcterms:created xsi:type="dcterms:W3CDTF">2014-05-06T20:37:05Z</dcterms:created>
  <dcterms:modified xsi:type="dcterms:W3CDTF">2020-09-09T15:10:23Z</dcterms:modified>
</cp:coreProperties>
</file>