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78" r:id="rId5"/>
    <p:sldId id="261" r:id="rId6"/>
    <p:sldId id="262" r:id="rId7"/>
    <p:sldId id="279" r:id="rId8"/>
    <p:sldId id="281" r:id="rId9"/>
    <p:sldId id="264" r:id="rId10"/>
    <p:sldId id="265" r:id="rId11"/>
    <p:sldId id="266" r:id="rId12"/>
    <p:sldId id="267" r:id="rId13"/>
    <p:sldId id="276" r:id="rId14"/>
    <p:sldId id="268" r:id="rId15"/>
    <p:sldId id="270" r:id="rId16"/>
    <p:sldId id="272" r:id="rId17"/>
    <p:sldId id="271" r:id="rId18"/>
    <p:sldId id="282" r:id="rId19"/>
    <p:sldId id="274" r:id="rId20"/>
    <p:sldId id="280" r:id="rId2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7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1DC90E-5C2F-4F54-86DC-0F35C14E3B31}" type="datetimeFigureOut">
              <a:rPr lang="es-ES" smtClean="0"/>
              <a:pPr/>
              <a:t>14/10/2015</a:t>
            </a:fld>
            <a:endParaRPr lang="es-ES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92722B-D55C-41C8-AB89-72C0C0857AD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1DC90E-5C2F-4F54-86DC-0F35C14E3B31}" type="datetimeFigureOut">
              <a:rPr lang="es-ES" smtClean="0"/>
              <a:pPr/>
              <a:t>14/10/2015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92722B-D55C-41C8-AB89-72C0C0857A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1DC90E-5C2F-4F54-86DC-0F35C14E3B31}" type="datetimeFigureOut">
              <a:rPr lang="es-ES" smtClean="0"/>
              <a:pPr/>
              <a:t>14/10/2015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92722B-D55C-41C8-AB89-72C0C0857A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1DC90E-5C2F-4F54-86DC-0F35C14E3B31}" type="datetimeFigureOut">
              <a:rPr lang="es-ES" smtClean="0"/>
              <a:pPr/>
              <a:t>14/10/2015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92722B-D55C-41C8-AB89-72C0C0857A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1DC90E-5C2F-4F54-86DC-0F35C14E3B31}" type="datetimeFigureOut">
              <a:rPr lang="es-ES" smtClean="0"/>
              <a:pPr/>
              <a:t>14/10/2015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92722B-D55C-41C8-AB89-72C0C0857AD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1DC90E-5C2F-4F54-86DC-0F35C14E3B31}" type="datetimeFigureOut">
              <a:rPr lang="es-ES" smtClean="0"/>
              <a:pPr/>
              <a:t>14/10/2015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92722B-D55C-41C8-AB89-72C0C0857A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1DC90E-5C2F-4F54-86DC-0F35C14E3B31}" type="datetimeFigureOut">
              <a:rPr lang="es-ES" smtClean="0"/>
              <a:pPr/>
              <a:t>14/10/2015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92722B-D55C-41C8-AB89-72C0C0857A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1DC90E-5C2F-4F54-86DC-0F35C14E3B31}" type="datetimeFigureOut">
              <a:rPr lang="es-ES" smtClean="0"/>
              <a:pPr/>
              <a:t>14/10/2015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92722B-D55C-41C8-AB89-72C0C0857A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1DC90E-5C2F-4F54-86DC-0F35C14E3B31}" type="datetimeFigureOut">
              <a:rPr lang="es-ES" smtClean="0"/>
              <a:pPr/>
              <a:t>14/10/2015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92722B-D55C-41C8-AB89-72C0C0857AD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1DC90E-5C2F-4F54-86DC-0F35C14E3B31}" type="datetimeFigureOut">
              <a:rPr lang="es-ES" smtClean="0"/>
              <a:pPr/>
              <a:t>14/10/2015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92722B-D55C-41C8-AB89-72C0C0857A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1DC90E-5C2F-4F54-86DC-0F35C14E3B31}" type="datetimeFigureOut">
              <a:rPr lang="es-ES" smtClean="0"/>
              <a:pPr/>
              <a:t>14/10/2015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92722B-D55C-41C8-AB89-72C0C0857AD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21DC90E-5C2F-4F54-86DC-0F35C14E3B31}" type="datetimeFigureOut">
              <a:rPr lang="es-ES" smtClean="0"/>
              <a:pPr/>
              <a:t>14/10/2015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C92722B-D55C-41C8-AB89-72C0C0857AD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elchordemacanaz.e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71538" y="885246"/>
            <a:ext cx="8072462" cy="1472184"/>
          </a:xfrm>
        </p:spPr>
        <p:txBody>
          <a:bodyPr>
            <a:noAutofit/>
          </a:bodyPr>
          <a:lstStyle/>
          <a:p>
            <a:pPr algn="ctr"/>
            <a:r>
              <a:rPr lang="es-ES" sz="5400" b="1" dirty="0" smtClean="0"/>
              <a:t>REUNIÓN DE PADRES</a:t>
            </a:r>
            <a:endParaRPr lang="es-ES" sz="54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32560" y="2819408"/>
            <a:ext cx="7406640" cy="3109922"/>
          </a:xfrm>
        </p:spPr>
        <p:txBody>
          <a:bodyPr>
            <a:normAutofit/>
          </a:bodyPr>
          <a:lstStyle/>
          <a:p>
            <a:pPr algn="ctr"/>
            <a:r>
              <a:rPr lang="es-ES" sz="4800" b="1" dirty="0" smtClean="0"/>
              <a:t>CURSO 1º Bach B</a:t>
            </a:r>
          </a:p>
          <a:p>
            <a:pPr algn="ctr"/>
            <a:endParaRPr lang="es-ES" sz="4800" b="1" dirty="0" smtClean="0"/>
          </a:p>
          <a:p>
            <a:pPr algn="ctr"/>
            <a:r>
              <a:rPr lang="es-ES" sz="3600" b="1" dirty="0" smtClean="0"/>
              <a:t>Tutor: Daniel Hernández</a:t>
            </a:r>
          </a:p>
          <a:p>
            <a:pPr algn="ctr"/>
            <a:r>
              <a:rPr lang="es-ES" sz="3600" b="1" dirty="0" smtClean="0"/>
              <a:t>(Profesor Matemáticas)</a:t>
            </a:r>
          </a:p>
          <a:p>
            <a:pPr algn="ctr"/>
            <a:endParaRPr lang="es-ES" sz="4800" b="1" dirty="0"/>
          </a:p>
        </p:txBody>
      </p:sp>
      <p:pic>
        <p:nvPicPr>
          <p:cNvPr id="4" name="3 Imagen"/>
          <p:cNvPicPr/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285720" y="4000504"/>
            <a:ext cx="1500198" cy="20002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Aplicación Papás</a:t>
            </a:r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64139" y="1643050"/>
            <a:ext cx="7679861" cy="4062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Flecha derecha"/>
          <p:cNvSpPr/>
          <p:nvPr/>
        </p:nvSpPr>
        <p:spPr>
          <a:xfrm rot="10800000">
            <a:off x="3357554" y="3643314"/>
            <a:ext cx="1214446" cy="785818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Aplicación Papás</a:t>
            </a:r>
            <a:endParaRPr lang="es-ES" dirty="0"/>
          </a:p>
        </p:txBody>
      </p:sp>
      <p:pic>
        <p:nvPicPr>
          <p:cNvPr id="5" name="4 Imagen" descr="a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604" y="1500174"/>
            <a:ext cx="6867525" cy="46291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Aplicación Papás</a:t>
            </a:r>
            <a:endParaRPr lang="es-ES" dirty="0"/>
          </a:p>
        </p:txBody>
      </p:sp>
      <p:pic>
        <p:nvPicPr>
          <p:cNvPr id="5" name="4 Imagen" descr="a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604" y="2000240"/>
            <a:ext cx="7305675" cy="27241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Plan de acción tutorial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1428728" y="1214422"/>
            <a:ext cx="707236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s-ES" sz="3200" dirty="0" smtClean="0"/>
              <a:t> No existe una hora específica para tutoría pero pueden hablar con el tutor en clase de Matemáticas o en cualquier momento que lo necesiten.</a:t>
            </a:r>
          </a:p>
          <a:p>
            <a:pPr>
              <a:buFontTx/>
              <a:buChar char="-"/>
            </a:pPr>
            <a:r>
              <a:rPr lang="es-ES" sz="3200" dirty="0" smtClean="0"/>
              <a:t>Se ha recopilado información sobre sus intereses.</a:t>
            </a:r>
          </a:p>
          <a:p>
            <a:pPr>
              <a:buFontTx/>
              <a:buChar char="-"/>
            </a:pPr>
            <a:r>
              <a:rPr lang="es-ES" sz="3200" dirty="0"/>
              <a:t> </a:t>
            </a:r>
            <a:r>
              <a:rPr lang="es-ES" sz="3200" dirty="0" smtClean="0"/>
              <a:t>Trataremos el tema de salidas profesionales, carreras y de la PAEG. Normalmente se pide una hora para ello.</a:t>
            </a:r>
          </a:p>
          <a:p>
            <a:r>
              <a:rPr lang="es-ES" sz="3200" dirty="0" smtClean="0"/>
              <a:t>- Participaremos en el Plan de Reciclaje del Centro</a:t>
            </a:r>
            <a:endParaRPr lang="es-E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Normas de Convivencia</a:t>
            </a:r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1285852" y="1428736"/>
            <a:ext cx="735811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s-ES" sz="3000" dirty="0" smtClean="0"/>
              <a:t>Respeto a todos los miembros de la comunidad escolar</a:t>
            </a:r>
          </a:p>
          <a:p>
            <a:pPr>
              <a:buFontTx/>
              <a:buChar char="-"/>
            </a:pPr>
            <a:r>
              <a:rPr lang="es-ES" sz="3000" dirty="0" smtClean="0"/>
              <a:t>Respeto al mobiliario y el material del centro</a:t>
            </a:r>
          </a:p>
          <a:p>
            <a:pPr>
              <a:buFontTx/>
              <a:buChar char="-"/>
            </a:pPr>
            <a:r>
              <a:rPr lang="es-ES" sz="3000" dirty="0" smtClean="0"/>
              <a:t>Cumplir con la puntualidad.</a:t>
            </a:r>
          </a:p>
          <a:p>
            <a:pPr>
              <a:buFontTx/>
              <a:buChar char="-"/>
            </a:pPr>
            <a:r>
              <a:rPr lang="es-ES" sz="3000" dirty="0" smtClean="0"/>
              <a:t> Control y justificación de faltas de asistencia</a:t>
            </a:r>
          </a:p>
          <a:p>
            <a:pPr>
              <a:buFontTx/>
              <a:buChar char="-"/>
            </a:pPr>
            <a:r>
              <a:rPr lang="es-ES" sz="3000" dirty="0"/>
              <a:t> </a:t>
            </a:r>
            <a:r>
              <a:rPr lang="es-ES" sz="3000" dirty="0" smtClean="0"/>
              <a:t>Prohibición de móviles en el centro y reproductores de música, mp3,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Faltas de asistencia</a:t>
            </a:r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1285852" y="1428736"/>
            <a:ext cx="735811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s-ES" sz="3000" dirty="0" smtClean="0"/>
              <a:t>Las faltas de asistencia pueden afectar a los criterios de evaluación de los Departamentos.</a:t>
            </a:r>
          </a:p>
          <a:p>
            <a:pPr>
              <a:buFontTx/>
              <a:buChar char="-"/>
            </a:pPr>
            <a:r>
              <a:rPr lang="es-ES" sz="3000" dirty="0" smtClean="0"/>
              <a:t>Las faltas deben ser justificadas de acuerdo con el modelo del centro. El tutor será el encargado de justificarlas.</a:t>
            </a:r>
          </a:p>
          <a:p>
            <a:pPr>
              <a:buFontTx/>
              <a:buChar char="-"/>
            </a:pPr>
            <a:r>
              <a:rPr lang="es-ES" sz="3000" dirty="0" smtClean="0"/>
              <a:t> Cada 30 días se mandarán las faltas por correo y se pueden consultar por Papás.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Salidas del Centro</a:t>
            </a:r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1285852" y="1428736"/>
            <a:ext cx="735811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/>
              <a:t>Los alumnos de Bachillerato podrán salir durante los recreos </a:t>
            </a:r>
            <a:r>
              <a:rPr lang="es-ES" sz="3600" dirty="0" smtClean="0"/>
              <a:t>y, cuando </a:t>
            </a:r>
            <a:r>
              <a:rPr lang="es-ES" sz="3600" dirty="0" smtClean="0"/>
              <a:t>a última hora, faltase el profesor, con consentimiento escrito de los padres </a:t>
            </a:r>
            <a:r>
              <a:rPr lang="es-ES" sz="3600" dirty="0" smtClean="0"/>
              <a:t>mediante </a:t>
            </a:r>
            <a:r>
              <a:rPr lang="es-ES" sz="3600" dirty="0" smtClean="0"/>
              <a:t>el </a:t>
            </a:r>
            <a:r>
              <a:rPr lang="es-ES" sz="3600" dirty="0" smtClean="0"/>
              <a:t>correspondiente modelo de autorización para ello</a:t>
            </a:r>
            <a:r>
              <a:rPr lang="es-ES" sz="3600" dirty="0" smtClean="0"/>
              <a:t>…</a:t>
            </a:r>
          </a:p>
          <a:p>
            <a:endParaRPr lang="es-ES" sz="3600" dirty="0" smtClean="0"/>
          </a:p>
          <a:p>
            <a:endParaRPr lang="es-ES" sz="3600" dirty="0" smtClean="0"/>
          </a:p>
          <a:p>
            <a:endParaRPr lang="es-E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Profesor de Guardia</a:t>
            </a:r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1285852" y="1428736"/>
            <a:ext cx="735811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/>
              <a:t>En el caso de que falte algún profesor, habrá un profesor de Guardia encargado de sustituirlo que se encargará de que se lleven a cabo las tareas que se hayan propuesto</a:t>
            </a:r>
            <a:endParaRPr lang="es-E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Otras actividades y proyectos</a:t>
            </a:r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1357290" y="1500174"/>
            <a:ext cx="735811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s-ES" sz="3600" b="1" dirty="0" smtClean="0"/>
              <a:t> Centro Trilingüe en la ESO.</a:t>
            </a:r>
          </a:p>
          <a:p>
            <a:pPr>
              <a:buFontTx/>
              <a:buChar char="-"/>
            </a:pPr>
            <a:r>
              <a:rPr lang="es-ES" sz="3600" b="1" dirty="0" smtClean="0"/>
              <a:t>Biblioteca. </a:t>
            </a:r>
            <a:r>
              <a:rPr lang="es-ES" sz="3600" dirty="0" smtClean="0"/>
              <a:t>Préstamo de libros.</a:t>
            </a:r>
          </a:p>
          <a:p>
            <a:pPr>
              <a:buFontTx/>
              <a:buChar char="-"/>
            </a:pPr>
            <a:r>
              <a:rPr lang="es-ES" sz="3600" b="1" dirty="0" smtClean="0"/>
              <a:t>Plan de </a:t>
            </a:r>
            <a:r>
              <a:rPr lang="es-ES" sz="3600" b="1" dirty="0" smtClean="0"/>
              <a:t>fomento de la </a:t>
            </a:r>
            <a:r>
              <a:rPr lang="es-ES" sz="3600" b="1" dirty="0" smtClean="0"/>
              <a:t>Lectura. </a:t>
            </a:r>
            <a:r>
              <a:rPr lang="es-ES" sz="3600" dirty="0" smtClean="0"/>
              <a:t>El </a:t>
            </a:r>
            <a:r>
              <a:rPr lang="es-ES" sz="3600" dirty="0" smtClean="0"/>
              <a:t>equipo interdisciplinar que se ocupa de este proyecto, impulsa numerosas actividades a lo largo de todo el curso</a:t>
            </a:r>
            <a:r>
              <a:rPr lang="es-ES" sz="3600" dirty="0" smtClean="0"/>
              <a:t>.</a:t>
            </a:r>
            <a:endParaRPr lang="es-ES" sz="3600" dirty="0" smtClean="0"/>
          </a:p>
          <a:p>
            <a:pPr>
              <a:buFontTx/>
              <a:buChar char="-"/>
            </a:pPr>
            <a:r>
              <a:rPr lang="es-ES" sz="3600" b="1" dirty="0" smtClean="0"/>
              <a:t>Proyecto +Activa</a:t>
            </a:r>
            <a:r>
              <a:rPr lang="es-ES" sz="3600" dirty="0" smtClean="0"/>
              <a:t>.  Se promueve el deporte en el centro (recreos, …)</a:t>
            </a:r>
            <a:endParaRPr lang="es-E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Otras actividades y proyectos</a:t>
            </a:r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1357290" y="1500174"/>
            <a:ext cx="735811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s-ES" sz="3600" b="1" dirty="0" smtClean="0"/>
              <a:t>Erasmus +:</a:t>
            </a:r>
            <a:r>
              <a:rPr lang="es-ES" sz="3600" dirty="0" smtClean="0"/>
              <a:t> </a:t>
            </a:r>
            <a:r>
              <a:rPr lang="es-ES" sz="3600" dirty="0" smtClean="0"/>
              <a:t>Proyecto junto </a:t>
            </a:r>
            <a:r>
              <a:rPr lang="es-ES" sz="3600" dirty="0" smtClean="0"/>
              <a:t>con seis países más (Turquía, Letonia, Grecia, Hungría, Italia y Noruega) consistente en fomentar el estilo de vida activo y la práctica de actividad física </a:t>
            </a:r>
            <a:endParaRPr lang="es-ES" sz="3600" dirty="0" smtClean="0"/>
          </a:p>
          <a:p>
            <a:pPr>
              <a:buFontTx/>
              <a:buChar char="-"/>
            </a:pPr>
            <a:r>
              <a:rPr lang="es-ES" sz="3600" dirty="0" smtClean="0"/>
              <a:t>Numerosas </a:t>
            </a:r>
            <a:r>
              <a:rPr lang="es-ES" sz="3600" dirty="0" smtClean="0"/>
              <a:t>actividades impulsadas por los distintos departamentos.</a:t>
            </a:r>
          </a:p>
          <a:p>
            <a:pPr>
              <a:buFontTx/>
              <a:buChar char="-"/>
            </a:pPr>
            <a:r>
              <a:rPr lang="es-ES" sz="3600" dirty="0"/>
              <a:t> </a:t>
            </a:r>
            <a:r>
              <a:rPr lang="es-ES" sz="3600" dirty="0" smtClean="0"/>
              <a:t>Escuela de Padres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dirty="0" smtClean="0"/>
              <a:t>CARACTERÍSTICAS DEL GRUPO</a:t>
            </a:r>
            <a:endParaRPr lang="es-ES" dirty="0"/>
          </a:p>
        </p:txBody>
      </p:sp>
      <p:sp>
        <p:nvSpPr>
          <p:cNvPr id="6" name="5 Rectángulo redondeado"/>
          <p:cNvSpPr/>
          <p:nvPr/>
        </p:nvSpPr>
        <p:spPr>
          <a:xfrm>
            <a:off x="1571604" y="1500174"/>
            <a:ext cx="6715172" cy="207170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600" b="1" dirty="0" smtClean="0"/>
              <a:t>25 </a:t>
            </a:r>
            <a:r>
              <a:rPr lang="es-ES" sz="3600" b="1" dirty="0" smtClean="0"/>
              <a:t>alumnos</a:t>
            </a:r>
          </a:p>
          <a:p>
            <a:pPr algn="ctr"/>
            <a:r>
              <a:rPr lang="es-ES" sz="3600" dirty="0" smtClean="0"/>
              <a:t>12 </a:t>
            </a:r>
            <a:r>
              <a:rPr lang="es-ES" sz="3600" dirty="0" smtClean="0"/>
              <a:t>chicas </a:t>
            </a:r>
          </a:p>
          <a:p>
            <a:pPr algn="ctr"/>
            <a:r>
              <a:rPr lang="es-ES" sz="3600" dirty="0" smtClean="0"/>
              <a:t>13 </a:t>
            </a:r>
            <a:r>
              <a:rPr lang="es-ES" sz="3600" dirty="0" smtClean="0"/>
              <a:t>chicos</a:t>
            </a:r>
            <a:endParaRPr lang="es-ES" sz="3600" dirty="0"/>
          </a:p>
        </p:txBody>
      </p:sp>
      <p:sp>
        <p:nvSpPr>
          <p:cNvPr id="8" name="7 Rectángulo redondeado"/>
          <p:cNvSpPr/>
          <p:nvPr/>
        </p:nvSpPr>
        <p:spPr>
          <a:xfrm>
            <a:off x="1571604" y="4143380"/>
            <a:ext cx="6858048" cy="2071702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dirty="0" smtClean="0"/>
              <a:t>Buen ambiente de trabajo en el </a:t>
            </a:r>
            <a:r>
              <a:rPr lang="es-ES" sz="2800" dirty="0" smtClean="0"/>
              <a:t>aula</a:t>
            </a:r>
          </a:p>
          <a:p>
            <a:pPr algn="ctr"/>
            <a:r>
              <a:rPr lang="es-ES" sz="2800" dirty="0" smtClean="0"/>
              <a:t>11 de ellos ya fui su tutor en 2º ESO</a:t>
            </a:r>
            <a:endParaRPr lang="es-E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mtClean="0"/>
              <a:t>DATOS DEL CENTRO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1357290" y="1500174"/>
            <a:ext cx="742955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I.E.S. MELCHOR DE MACANAZ</a:t>
            </a:r>
          </a:p>
          <a:p>
            <a:r>
              <a:rPr lang="es-ES" sz="4800" dirty="0" err="1" smtClean="0"/>
              <a:t>Avda</a:t>
            </a:r>
            <a:r>
              <a:rPr lang="es-ES" sz="4800" dirty="0" smtClean="0"/>
              <a:t> Castilla La Mancha, nº 5	</a:t>
            </a:r>
          </a:p>
          <a:p>
            <a:r>
              <a:rPr lang="en-US" sz="4800" dirty="0" err="1" smtClean="0"/>
              <a:t>Tfno</a:t>
            </a:r>
            <a:r>
              <a:rPr lang="en-US" sz="4800" dirty="0" smtClean="0"/>
              <a:t>: 967 301571</a:t>
            </a:r>
            <a:endParaRPr lang="es-ES" sz="4800" dirty="0" smtClean="0"/>
          </a:p>
          <a:p>
            <a:r>
              <a:rPr lang="en-US" sz="4800" u="sng" dirty="0" smtClean="0">
                <a:hlinkClick r:id="rId2"/>
              </a:rPr>
              <a:t>www.melchordemacanaz.es</a:t>
            </a:r>
            <a:endParaRPr lang="es-ES" sz="4800" dirty="0" smtClean="0"/>
          </a:p>
          <a:p>
            <a:r>
              <a:rPr lang="en-US" sz="4800" dirty="0" smtClean="0"/>
              <a:t>02001962.ies@edu.jccm.es</a:t>
            </a:r>
            <a:endParaRPr lang="es-E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-71462"/>
            <a:ext cx="7498080" cy="1143000"/>
          </a:xfrm>
        </p:spPr>
        <p:txBody>
          <a:bodyPr/>
          <a:lstStyle/>
          <a:p>
            <a:pPr algn="ctr"/>
            <a:r>
              <a:rPr lang="es-ES" dirty="0" smtClean="0"/>
              <a:t>Calendario del curso</a:t>
            </a:r>
            <a:endParaRPr lang="es-E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 b="6611"/>
          <a:stretch>
            <a:fillRect/>
          </a:stretch>
        </p:blipFill>
        <p:spPr bwMode="auto">
          <a:xfrm>
            <a:off x="1123950" y="1142984"/>
            <a:ext cx="7925942" cy="4948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Calendario del curso</a:t>
            </a:r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981200"/>
          </a:xfrm>
        </p:spPr>
        <p:txBody>
          <a:bodyPr/>
          <a:lstStyle/>
          <a:p>
            <a:r>
              <a:rPr lang="es-ES" dirty="0" smtClean="0"/>
              <a:t>Calendario de Evaluaciones:</a:t>
            </a:r>
          </a:p>
          <a:p>
            <a:endParaRPr lang="es-ES" dirty="0" smtClean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928794" y="2285992"/>
          <a:ext cx="6096000" cy="25717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es-ES" sz="3200" b="1" dirty="0" smtClean="0"/>
                        <a:t>1ª Evaluación</a:t>
                      </a:r>
                      <a:endParaRPr lang="es-E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/>
                        <a:t>15, 16 </a:t>
                      </a:r>
                      <a:r>
                        <a:rPr lang="es-ES" sz="2400" dirty="0" smtClean="0"/>
                        <a:t>y </a:t>
                      </a:r>
                      <a:r>
                        <a:rPr lang="es-ES" sz="2400" dirty="0" smtClean="0"/>
                        <a:t>17 </a:t>
                      </a:r>
                      <a:r>
                        <a:rPr lang="es-ES" sz="2400" dirty="0" smtClean="0"/>
                        <a:t>de Diciembre</a:t>
                      </a:r>
                      <a:endParaRPr lang="es-ES" sz="2400" dirty="0"/>
                    </a:p>
                  </a:txBody>
                  <a:tcPr anchor="ctr"/>
                </a:tc>
              </a:tr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es-ES" sz="3200" b="1" dirty="0" smtClean="0"/>
                        <a:t>2ª Evaluación</a:t>
                      </a:r>
                      <a:endParaRPr lang="es-E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/>
                        <a:t>15,</a:t>
                      </a:r>
                      <a:r>
                        <a:rPr lang="es-ES" sz="2400" baseline="0" dirty="0" smtClean="0"/>
                        <a:t> 16 </a:t>
                      </a:r>
                      <a:r>
                        <a:rPr lang="es-ES" sz="2400" baseline="0" dirty="0" smtClean="0"/>
                        <a:t>y </a:t>
                      </a:r>
                      <a:r>
                        <a:rPr lang="es-ES" sz="2400" baseline="0" dirty="0" smtClean="0"/>
                        <a:t>17 </a:t>
                      </a:r>
                      <a:r>
                        <a:rPr lang="es-ES" sz="2400" baseline="0" dirty="0" smtClean="0"/>
                        <a:t>de Marzo</a:t>
                      </a:r>
                      <a:endParaRPr lang="es-ES" sz="2400" dirty="0"/>
                    </a:p>
                  </a:txBody>
                  <a:tcPr anchor="ctr"/>
                </a:tc>
              </a:tr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es-ES" sz="3200" b="1" dirty="0" smtClean="0"/>
                        <a:t>3ª Evaluación</a:t>
                      </a:r>
                      <a:endParaRPr lang="es-E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/>
                        <a:t>14,</a:t>
                      </a:r>
                      <a:r>
                        <a:rPr lang="es-ES" sz="2400" baseline="0" dirty="0" smtClean="0"/>
                        <a:t> 15 </a:t>
                      </a:r>
                      <a:r>
                        <a:rPr lang="es-ES" sz="2400" baseline="0" dirty="0" smtClean="0"/>
                        <a:t>y </a:t>
                      </a:r>
                      <a:r>
                        <a:rPr lang="es-ES" sz="2400" baseline="0" dirty="0" smtClean="0"/>
                        <a:t>16 </a:t>
                      </a:r>
                      <a:r>
                        <a:rPr lang="es-ES" sz="2400" baseline="0" dirty="0" smtClean="0"/>
                        <a:t>de Junio</a:t>
                      </a:r>
                      <a:endParaRPr lang="es-ES" sz="2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142860"/>
            <a:ext cx="7498080" cy="1143000"/>
          </a:xfrm>
        </p:spPr>
        <p:txBody>
          <a:bodyPr/>
          <a:lstStyle/>
          <a:p>
            <a:pPr algn="ctr"/>
            <a:r>
              <a:rPr lang="es-ES" dirty="0" smtClean="0"/>
              <a:t>Horario de 1º Bach B</a:t>
            </a:r>
            <a:endParaRPr lang="es-ES" dirty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1214414" y="1071546"/>
          <a:ext cx="7643865" cy="56949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8773"/>
                <a:gridCol w="1528773"/>
                <a:gridCol w="1528773"/>
                <a:gridCol w="1528773"/>
                <a:gridCol w="1528773"/>
              </a:tblGrid>
              <a:tr h="729119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Filosofía</a:t>
                      </a:r>
                      <a:endParaRPr lang="es-E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Dibujo Técnico/Biología</a:t>
                      </a:r>
                      <a:endParaRPr lang="es-ES" sz="14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Dibujo Técnico/Biología</a:t>
                      </a:r>
                      <a:endParaRPr lang="es-E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Inglés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Física y Química</a:t>
                      </a:r>
                      <a:endParaRPr lang="es-ES" dirty="0"/>
                    </a:p>
                  </a:txBody>
                  <a:tcPr anchor="ctr"/>
                </a:tc>
              </a:tr>
              <a:tr h="729119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Inglés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/>
                        <a:t>Anatomía/Dibujo/</a:t>
                      </a:r>
                      <a:r>
                        <a:rPr lang="es-ES" sz="1800" dirty="0" err="1" smtClean="0"/>
                        <a:t>Tecn.Indus</a:t>
                      </a:r>
                      <a:endParaRPr lang="es-ES" sz="1800" dirty="0" smtClean="0"/>
                    </a:p>
                    <a:p>
                      <a:pPr algn="ctr"/>
                      <a:r>
                        <a:rPr lang="es-ES" sz="1800" dirty="0" smtClean="0"/>
                        <a:t>Francés</a:t>
                      </a:r>
                      <a:endParaRPr lang="es-ES" sz="1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Lengua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Mat</a:t>
                      </a:r>
                      <a:endParaRPr lang="es-ES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Lengua</a:t>
                      </a:r>
                      <a:endParaRPr lang="es-E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729119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Mat</a:t>
                      </a:r>
                      <a:endParaRPr lang="es-ES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Religión</a:t>
                      </a:r>
                    </a:p>
                    <a:p>
                      <a:pPr algn="ctr"/>
                      <a:r>
                        <a:rPr lang="es-ES" dirty="0" err="1" smtClean="0"/>
                        <a:t>C.Científica</a:t>
                      </a:r>
                      <a:r>
                        <a:rPr lang="es-ES" dirty="0" smtClean="0"/>
                        <a:t/>
                      </a:r>
                      <a:br>
                        <a:rPr lang="es-ES" dirty="0" smtClean="0"/>
                      </a:br>
                      <a:r>
                        <a:rPr lang="es-ES" dirty="0" smtClean="0"/>
                        <a:t>Informática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Religión</a:t>
                      </a:r>
                    </a:p>
                    <a:p>
                      <a:pPr algn="ctr"/>
                      <a:r>
                        <a:rPr lang="es-ES" dirty="0" err="1" smtClean="0"/>
                        <a:t>C.Científica</a:t>
                      </a:r>
                      <a:r>
                        <a:rPr lang="es-ES" dirty="0" smtClean="0"/>
                        <a:t/>
                      </a:r>
                      <a:br>
                        <a:rPr lang="es-ES" dirty="0" smtClean="0"/>
                      </a:br>
                      <a:r>
                        <a:rPr lang="es-ES" dirty="0" smtClean="0"/>
                        <a:t>Informática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Física y Química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Filosofía</a:t>
                      </a:r>
                      <a:endParaRPr lang="es-ES" dirty="0"/>
                    </a:p>
                  </a:txBody>
                  <a:tcPr anchor="ctr"/>
                </a:tc>
              </a:tr>
              <a:tr h="729119"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</a:tr>
              <a:tr h="729119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Física y Química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Lengua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Anatomía//Dibujo/</a:t>
                      </a:r>
                      <a:r>
                        <a:rPr lang="es-ES" sz="1400" dirty="0" err="1" smtClean="0"/>
                        <a:t>Tecn.Indus</a:t>
                      </a:r>
                      <a:r>
                        <a:rPr lang="es-ES" sz="1400" dirty="0" smtClean="0"/>
                        <a:t>/</a:t>
                      </a:r>
                    </a:p>
                    <a:p>
                      <a:pPr algn="ctr"/>
                      <a:r>
                        <a:rPr lang="es-ES" sz="1400" dirty="0" smtClean="0"/>
                        <a:t>Francés</a:t>
                      </a:r>
                      <a:endParaRPr lang="es-E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Lengua</a:t>
                      </a:r>
                      <a:endParaRPr lang="es-E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Mat</a:t>
                      </a:r>
                      <a:endParaRPr lang="es-ES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29119">
                <a:tc>
                  <a:txBody>
                    <a:bodyPr/>
                    <a:lstStyle/>
                    <a:p>
                      <a:pPr algn="ctr"/>
                      <a:r>
                        <a:rPr lang="es-ES" dirty="0" err="1" smtClean="0"/>
                        <a:t>EFísica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Inglés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Filosofía</a:t>
                      </a:r>
                    </a:p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smtClean="0"/>
                        <a:t>Dibujo Técnico/Biología</a:t>
                      </a:r>
                    </a:p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Mat</a:t>
                      </a:r>
                      <a:endParaRPr lang="es-E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729119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Anatomía</a:t>
                      </a:r>
                      <a:r>
                        <a:rPr lang="es-ES" sz="1800" dirty="0" smtClean="0"/>
                        <a:t>/</a:t>
                      </a:r>
                      <a:r>
                        <a:rPr lang="es-ES" sz="1400" dirty="0" smtClean="0"/>
                        <a:t>Dibujo </a:t>
                      </a:r>
                      <a:r>
                        <a:rPr lang="es-ES" sz="1400" dirty="0" err="1" smtClean="0"/>
                        <a:t>Arts</a:t>
                      </a:r>
                      <a:r>
                        <a:rPr lang="es-ES" sz="1800" dirty="0" smtClean="0"/>
                        <a:t>/</a:t>
                      </a:r>
                      <a:r>
                        <a:rPr lang="es-ES" sz="1600" dirty="0" err="1" smtClean="0"/>
                        <a:t>Tecn.Indus</a:t>
                      </a:r>
                      <a:r>
                        <a:rPr lang="es-ES" sz="1600" dirty="0" smtClean="0"/>
                        <a:t>/</a:t>
                      </a:r>
                    </a:p>
                    <a:p>
                      <a:pPr algn="ctr"/>
                      <a:r>
                        <a:rPr lang="es-ES" sz="1600" dirty="0" smtClean="0"/>
                        <a:t>Francés</a:t>
                      </a:r>
                      <a:endParaRPr lang="es-ES" sz="1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Física</a:t>
                      </a:r>
                      <a:r>
                        <a:rPr lang="es-ES" baseline="0" dirty="0" smtClean="0"/>
                        <a:t> y Química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Mat</a:t>
                      </a:r>
                      <a:endParaRPr lang="es-ES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Anatomía/Dibujo/</a:t>
                      </a:r>
                      <a:r>
                        <a:rPr lang="es-ES" sz="1400" dirty="0" err="1" smtClean="0"/>
                        <a:t>Tecn.Indus</a:t>
                      </a:r>
                      <a:r>
                        <a:rPr lang="es-ES" sz="1400" dirty="0" smtClean="0"/>
                        <a:t>/</a:t>
                      </a:r>
                    </a:p>
                    <a:p>
                      <a:pPr algn="ctr"/>
                      <a:r>
                        <a:rPr lang="es-ES" sz="1400" dirty="0" smtClean="0"/>
                        <a:t>Francés</a:t>
                      </a:r>
                      <a:endParaRPr lang="es-E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Dibujo Técnico/Biología</a:t>
                      </a:r>
                      <a:endParaRPr lang="es-E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Equipo Directivo</a:t>
            </a:r>
            <a:endParaRPr lang="es-ES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1214414" y="1285856"/>
          <a:ext cx="7572428" cy="4500600"/>
        </p:xfrm>
        <a:graphic>
          <a:graphicData uri="http://schemas.openxmlformats.org/drawingml/2006/table">
            <a:tbl>
              <a:tblPr/>
              <a:tblGrid>
                <a:gridCol w="6710501"/>
                <a:gridCol w="861927"/>
              </a:tblGrid>
              <a:tr h="5625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latin typeface="Century Gothic"/>
                          <a:ea typeface="Calibri"/>
                          <a:cs typeface="Times New Roman"/>
                        </a:rPr>
                        <a:t>DIRECTOR</a:t>
                      </a:r>
                      <a:endParaRPr lang="es-E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25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latin typeface="Century Gothic"/>
                          <a:ea typeface="Calibri"/>
                          <a:cs typeface="Times New Roman"/>
                        </a:rPr>
                        <a:t>                    </a:t>
                      </a:r>
                      <a:r>
                        <a:rPr lang="es-ES" sz="2400" dirty="0" smtClean="0">
                          <a:solidFill>
                            <a:srgbClr val="000000"/>
                          </a:solidFill>
                          <a:latin typeface="Century Gothic"/>
                          <a:ea typeface="Calibri"/>
                          <a:cs typeface="Times New Roman"/>
                        </a:rPr>
                        <a:t>Manuel Yáñez Martínez                        </a:t>
                      </a:r>
                      <a:endParaRPr lang="es-E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</a:tr>
              <a:tr h="5625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2400">
                          <a:solidFill>
                            <a:srgbClr val="000000"/>
                          </a:solidFill>
                          <a:latin typeface="Century Gothic"/>
                          <a:ea typeface="Calibri"/>
                          <a:cs typeface="Times New Roman"/>
                        </a:rPr>
                        <a:t>JEFA DE ESTUDIOS</a:t>
                      </a:r>
                      <a:endParaRPr lang="es-ES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25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latin typeface="Century Gothic"/>
                          <a:ea typeface="Calibri"/>
                          <a:cs typeface="Times New Roman"/>
                        </a:rPr>
                        <a:t>                 </a:t>
                      </a:r>
                      <a:r>
                        <a:rPr lang="es-ES" sz="2400" baseline="0" dirty="0" smtClean="0">
                          <a:solidFill>
                            <a:srgbClr val="000000"/>
                          </a:solidFill>
                          <a:latin typeface="Century Gothic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es-ES" sz="2400" dirty="0" smtClean="0">
                          <a:solidFill>
                            <a:srgbClr val="000000"/>
                          </a:solidFill>
                          <a:latin typeface="Century Gothic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s-ES" sz="2400" dirty="0">
                          <a:solidFill>
                            <a:srgbClr val="000000"/>
                          </a:solidFill>
                          <a:latin typeface="Century Gothic"/>
                          <a:ea typeface="Calibri"/>
                          <a:cs typeface="Times New Roman"/>
                        </a:rPr>
                        <a:t>Laura Calleja </a:t>
                      </a:r>
                      <a:r>
                        <a:rPr lang="es-ES" sz="2400" dirty="0" err="1">
                          <a:solidFill>
                            <a:srgbClr val="000000"/>
                          </a:solidFill>
                          <a:latin typeface="Century Gothic"/>
                          <a:ea typeface="Calibri"/>
                          <a:cs typeface="Times New Roman"/>
                        </a:rPr>
                        <a:t>Argudo</a:t>
                      </a:r>
                      <a:endParaRPr lang="es-E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</a:tr>
              <a:tr h="5625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latin typeface="Century Gothic"/>
                          <a:ea typeface="Calibri"/>
                          <a:cs typeface="Times New Roman"/>
                        </a:rPr>
                        <a:t>SECRETARIO</a:t>
                      </a:r>
                      <a:endParaRPr lang="es-E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25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latin typeface="Century Gothic"/>
                          <a:ea typeface="Calibri"/>
                          <a:cs typeface="Times New Roman"/>
                        </a:rPr>
                        <a:t>                    </a:t>
                      </a:r>
                      <a:r>
                        <a:rPr lang="es-ES" sz="2400" dirty="0" smtClean="0">
                          <a:solidFill>
                            <a:srgbClr val="000000"/>
                          </a:solidFill>
                          <a:latin typeface="Century Gothic"/>
                          <a:ea typeface="Calibri"/>
                          <a:cs typeface="Times New Roman"/>
                        </a:rPr>
                        <a:t>José </a:t>
                      </a:r>
                      <a:r>
                        <a:rPr lang="es-ES" sz="2400" dirty="0">
                          <a:solidFill>
                            <a:srgbClr val="000000"/>
                          </a:solidFill>
                          <a:latin typeface="Century Gothic"/>
                          <a:ea typeface="Calibri"/>
                          <a:cs typeface="Times New Roman"/>
                        </a:rPr>
                        <a:t>Luis  Arenas Martínez</a:t>
                      </a:r>
                      <a:endParaRPr lang="es-E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</a:tr>
              <a:tr h="5625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latin typeface="Century Gothic"/>
                          <a:ea typeface="Calibri"/>
                          <a:cs typeface="Times New Roman"/>
                        </a:rPr>
                        <a:t>JEFE DE ESTUDIOA ADJ.</a:t>
                      </a:r>
                      <a:endParaRPr lang="es-E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25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latin typeface="Century Gothic"/>
                          <a:ea typeface="Calibri"/>
                          <a:cs typeface="Times New Roman"/>
                        </a:rPr>
                        <a:t>                   </a:t>
                      </a:r>
                      <a:r>
                        <a:rPr lang="es-ES" sz="2400" dirty="0" smtClean="0">
                          <a:solidFill>
                            <a:srgbClr val="000000"/>
                          </a:solidFill>
                          <a:latin typeface="Century Gothic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s-ES" sz="2400" dirty="0">
                          <a:solidFill>
                            <a:srgbClr val="000000"/>
                          </a:solidFill>
                          <a:latin typeface="Century Gothic"/>
                          <a:ea typeface="Calibri"/>
                          <a:cs typeface="Times New Roman"/>
                        </a:rPr>
                        <a:t>José Luis Hernández Quintanilla</a:t>
                      </a:r>
                      <a:endParaRPr lang="es-E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endParaRPr lang="es-E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</a:tbl>
          </a:graphicData>
        </a:graphic>
      </p:graphicFrame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r>
              <a:rPr kumimoji="0" lang="es-E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</a:rPr>
              <a:t>EQUIPO DIRECTIVO</a:t>
            </a: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-142900"/>
            <a:ext cx="7498080" cy="1143000"/>
          </a:xfrm>
        </p:spPr>
        <p:txBody>
          <a:bodyPr/>
          <a:lstStyle/>
          <a:p>
            <a:pPr algn="ctr"/>
            <a:r>
              <a:rPr lang="es-ES" dirty="0" smtClean="0"/>
              <a:t>Información sobre Profesorado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1428728" y="1000108"/>
            <a:ext cx="72152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En el cuadernillo vienen incluidas las horas de atención a padres de los profesores.</a:t>
            </a:r>
            <a:endParaRPr lang="es-E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2000240"/>
            <a:ext cx="6643734" cy="4621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-142900"/>
            <a:ext cx="7498080" cy="1143000"/>
          </a:xfrm>
        </p:spPr>
        <p:txBody>
          <a:bodyPr/>
          <a:lstStyle/>
          <a:p>
            <a:pPr algn="ctr"/>
            <a:r>
              <a:rPr lang="es-ES" dirty="0" smtClean="0"/>
              <a:t>Información sobre Profesorado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1428728" y="1000108"/>
            <a:ext cx="721523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/>
              <a:t>Mi email:   </a:t>
            </a:r>
            <a:r>
              <a:rPr lang="es-ES" sz="3600" dirty="0" smtClean="0">
                <a:solidFill>
                  <a:schemeClr val="accent6">
                    <a:lumMod val="75000"/>
                  </a:schemeClr>
                </a:solidFill>
              </a:rPr>
              <a:t>daniel.hernandez@edu.jccm.es</a:t>
            </a:r>
          </a:p>
          <a:p>
            <a:endParaRPr lang="es-ES" sz="2800" dirty="0" smtClean="0"/>
          </a:p>
          <a:p>
            <a:r>
              <a:rPr lang="es-ES" sz="3600" dirty="0" smtClean="0"/>
              <a:t>Hora de atención a padres del tutor </a:t>
            </a:r>
          </a:p>
          <a:p>
            <a:r>
              <a:rPr lang="es-ES" sz="4000" dirty="0" smtClean="0"/>
              <a:t>Martes de 10:20 a 11:15</a:t>
            </a:r>
            <a:endParaRPr lang="es-E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Aplicación Papás</a:t>
            </a:r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1357290" y="1500174"/>
            <a:ext cx="7498080" cy="2428892"/>
          </a:xfrm>
        </p:spPr>
        <p:txBody>
          <a:bodyPr>
            <a:normAutofit/>
          </a:bodyPr>
          <a:lstStyle/>
          <a:p>
            <a:r>
              <a:rPr lang="es-ES" sz="3600" dirty="0" smtClean="0"/>
              <a:t>Seguimiento por email o SMS de faltas de asistencia.</a:t>
            </a:r>
          </a:p>
          <a:p>
            <a:endParaRPr lang="es-ES" dirty="0" smtClean="0"/>
          </a:p>
          <a:p>
            <a:pPr>
              <a:buNone/>
            </a:pPr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399</TotalTime>
  <Words>596</Words>
  <Application>Microsoft Office PowerPoint</Application>
  <PresentationFormat>Presentación en pantalla (4:3)</PresentationFormat>
  <Paragraphs>114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Solsticio</vt:lpstr>
      <vt:lpstr>REUNIÓN DE PADRES</vt:lpstr>
      <vt:lpstr>CARACTERÍSTICAS DEL GRUPO</vt:lpstr>
      <vt:lpstr>Calendario del curso</vt:lpstr>
      <vt:lpstr>Calendario del curso</vt:lpstr>
      <vt:lpstr>Horario de 1º Bach B</vt:lpstr>
      <vt:lpstr>Equipo Directivo</vt:lpstr>
      <vt:lpstr>Información sobre Profesorado</vt:lpstr>
      <vt:lpstr>Información sobre Profesorado</vt:lpstr>
      <vt:lpstr>Aplicación Papás</vt:lpstr>
      <vt:lpstr>Aplicación Papás</vt:lpstr>
      <vt:lpstr>Aplicación Papás</vt:lpstr>
      <vt:lpstr>Aplicación Papás</vt:lpstr>
      <vt:lpstr>Plan de acción tutorial</vt:lpstr>
      <vt:lpstr>Normas de Convivencia</vt:lpstr>
      <vt:lpstr>Faltas de asistencia</vt:lpstr>
      <vt:lpstr>Salidas del Centro</vt:lpstr>
      <vt:lpstr>Profesor de Guardia</vt:lpstr>
      <vt:lpstr>Otras actividades y proyectos</vt:lpstr>
      <vt:lpstr>Otras actividades y proyectos</vt:lpstr>
      <vt:lpstr>DATOS DEL CENTRO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REUNIÓN DE PADRES</dc:title>
  <dc:creator>Dani-HP</dc:creator>
  <cp:lastModifiedBy>Dani-HP</cp:lastModifiedBy>
  <cp:revision>28</cp:revision>
  <dcterms:created xsi:type="dcterms:W3CDTF">2012-10-29T14:28:17Z</dcterms:created>
  <dcterms:modified xsi:type="dcterms:W3CDTF">2015-10-14T17:28:46Z</dcterms:modified>
</cp:coreProperties>
</file>